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video/unknown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70" r:id="rId3"/>
    <p:sldId id="257" r:id="rId4"/>
    <p:sldId id="318" r:id="rId5"/>
    <p:sldId id="317" r:id="rId6"/>
    <p:sldId id="279" r:id="rId7"/>
    <p:sldId id="266" r:id="rId8"/>
    <p:sldId id="322" r:id="rId9"/>
    <p:sldId id="280" r:id="rId10"/>
    <p:sldId id="295" r:id="rId11"/>
    <p:sldId id="258" r:id="rId12"/>
    <p:sldId id="265" r:id="rId13"/>
    <p:sldId id="297" r:id="rId14"/>
    <p:sldId id="320" r:id="rId15"/>
    <p:sldId id="321" r:id="rId16"/>
    <p:sldId id="294" r:id="rId17"/>
    <p:sldId id="260" r:id="rId18"/>
    <p:sldId id="293" r:id="rId19"/>
    <p:sldId id="275" r:id="rId20"/>
    <p:sldId id="308" r:id="rId21"/>
    <p:sldId id="323" r:id="rId22"/>
    <p:sldId id="299" r:id="rId23"/>
    <p:sldId id="303" r:id="rId24"/>
    <p:sldId id="324" r:id="rId25"/>
    <p:sldId id="325" r:id="rId26"/>
    <p:sldId id="307" r:id="rId27"/>
    <p:sldId id="300" r:id="rId28"/>
    <p:sldId id="27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ADD6"/>
    <a:srgbClr val="FCFCFC"/>
    <a:srgbClr val="F9E0E5"/>
    <a:srgbClr val="FF5D92"/>
    <a:srgbClr val="ED7D31"/>
    <a:srgbClr val="2EC4B6"/>
    <a:srgbClr val="F8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63"/>
    <p:restoredTop sz="94512"/>
  </p:normalViewPr>
  <p:slideViewPr>
    <p:cSldViewPr snapToGrid="0">
      <p:cViewPr varScale="1">
        <p:scale>
          <a:sx n="106" d="100"/>
          <a:sy n="106" d="100"/>
        </p:scale>
        <p:origin x="192" y="20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83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216928" y="1681901"/>
            <a:ext cx="3758148" cy="3758148"/>
          </a:xfrm>
          <a:custGeom>
            <a:avLst/>
            <a:gdLst>
              <a:gd name="connsiteX0" fmla="*/ 1204097 w 2408194"/>
              <a:gd name="connsiteY0" fmla="*/ 0 h 2408194"/>
              <a:gd name="connsiteX1" fmla="*/ 2408194 w 2408194"/>
              <a:gd name="connsiteY1" fmla="*/ 1204097 h 2408194"/>
              <a:gd name="connsiteX2" fmla="*/ 1204097 w 2408194"/>
              <a:gd name="connsiteY2" fmla="*/ 2408194 h 2408194"/>
              <a:gd name="connsiteX3" fmla="*/ 0 w 2408194"/>
              <a:gd name="connsiteY3" fmla="*/ 1204097 h 240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194" h="2408194">
                <a:moveTo>
                  <a:pt x="1204097" y="0"/>
                </a:moveTo>
                <a:lnTo>
                  <a:pt x="2408194" y="1204097"/>
                </a:lnTo>
                <a:lnTo>
                  <a:pt x="1204097" y="2408194"/>
                </a:lnTo>
                <a:lnTo>
                  <a:pt x="0" y="1204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46244-210A-4EBB-B4AA-2AEF00B8719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674A5-FEC7-48E1-8B80-7FCEBEB217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99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kTuyz-yPw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12" y="0"/>
            <a:ext cx="3982846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729948" y="2248930"/>
            <a:ext cx="8729925" cy="1532238"/>
            <a:chOff x="900112" y="1740116"/>
            <a:chExt cx="7343775" cy="1111250"/>
          </a:xfrm>
        </p:grpSpPr>
        <p:sp>
          <p:nvSpPr>
            <p:cNvPr id="34" name="Freeform 15"/>
            <p:cNvSpPr/>
            <p:nvPr/>
          </p:nvSpPr>
          <p:spPr bwMode="auto">
            <a:xfrm>
              <a:off x="900112" y="1740116"/>
              <a:ext cx="7343775" cy="1111250"/>
            </a:xfrm>
            <a:custGeom>
              <a:avLst/>
              <a:gdLst>
                <a:gd name="T0" fmla="*/ 3129 w 3129"/>
                <a:gd name="T1" fmla="*/ 393 h 471"/>
                <a:gd name="T2" fmla="*/ 3129 w 3129"/>
                <a:gd name="T3" fmla="*/ 78 h 471"/>
                <a:gd name="T4" fmla="*/ 3051 w 3129"/>
                <a:gd name="T5" fmla="*/ 0 h 471"/>
                <a:gd name="T6" fmla="*/ 78 w 3129"/>
                <a:gd name="T7" fmla="*/ 0 h 471"/>
                <a:gd name="T8" fmla="*/ 0 w 3129"/>
                <a:gd name="T9" fmla="*/ 78 h 471"/>
                <a:gd name="T10" fmla="*/ 0 w 3129"/>
                <a:gd name="T11" fmla="*/ 393 h 471"/>
                <a:gd name="T12" fmla="*/ 78 w 3129"/>
                <a:gd name="T13" fmla="*/ 471 h 471"/>
                <a:gd name="T14" fmla="*/ 3051 w 3129"/>
                <a:gd name="T15" fmla="*/ 471 h 471"/>
                <a:gd name="T16" fmla="*/ 3129 w 3129"/>
                <a:gd name="T17" fmla="*/ 39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9" h="471">
                  <a:moveTo>
                    <a:pt x="3129" y="393"/>
                  </a:moveTo>
                  <a:cubicBezTo>
                    <a:pt x="3129" y="78"/>
                    <a:pt x="3129" y="78"/>
                    <a:pt x="3129" y="78"/>
                  </a:cubicBezTo>
                  <a:cubicBezTo>
                    <a:pt x="3086" y="78"/>
                    <a:pt x="3051" y="44"/>
                    <a:pt x="3051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44"/>
                    <a:pt x="43" y="78"/>
                    <a:pt x="0" y="78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43" y="393"/>
                    <a:pt x="78" y="427"/>
                    <a:pt x="78" y="471"/>
                  </a:cubicBezTo>
                  <a:cubicBezTo>
                    <a:pt x="3051" y="471"/>
                    <a:pt x="3051" y="471"/>
                    <a:pt x="3051" y="471"/>
                  </a:cubicBezTo>
                  <a:cubicBezTo>
                    <a:pt x="3051" y="427"/>
                    <a:pt x="3086" y="393"/>
                    <a:pt x="3129" y="393"/>
                  </a:cubicBezTo>
                  <a:close/>
                </a:path>
              </a:pathLst>
            </a:custGeom>
            <a:solidFill>
              <a:srgbClr val="FFFDEF"/>
            </a:solidFill>
            <a:ln w="6350">
              <a:solidFill>
                <a:srgbClr val="CBAB89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>
              <a:off x="944563" y="1785938"/>
              <a:ext cx="7254875" cy="1016000"/>
            </a:xfrm>
            <a:custGeom>
              <a:avLst/>
              <a:gdLst>
                <a:gd name="T0" fmla="*/ 3063 w 3091"/>
                <a:gd name="T1" fmla="*/ 0 h 431"/>
                <a:gd name="T2" fmla="*/ 29 w 3091"/>
                <a:gd name="T3" fmla="*/ 0 h 431"/>
                <a:gd name="T4" fmla="*/ 0 w 3091"/>
                <a:gd name="T5" fmla="*/ 28 h 431"/>
                <a:gd name="T6" fmla="*/ 0 w 3091"/>
                <a:gd name="T7" fmla="*/ 403 h 431"/>
                <a:gd name="T8" fmla="*/ 29 w 3091"/>
                <a:gd name="T9" fmla="*/ 431 h 431"/>
                <a:gd name="T10" fmla="*/ 3063 w 3091"/>
                <a:gd name="T11" fmla="*/ 431 h 431"/>
                <a:gd name="T12" fmla="*/ 3091 w 3091"/>
                <a:gd name="T13" fmla="*/ 403 h 431"/>
                <a:gd name="T14" fmla="*/ 3091 w 3091"/>
                <a:gd name="T15" fmla="*/ 28 h 431"/>
                <a:gd name="T16" fmla="*/ 3063 w 3091"/>
                <a:gd name="T1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1" h="431">
                  <a:moveTo>
                    <a:pt x="306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4" y="13"/>
                    <a:pt x="13" y="23"/>
                    <a:pt x="0" y="28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13" y="408"/>
                    <a:pt x="24" y="418"/>
                    <a:pt x="29" y="431"/>
                  </a:cubicBezTo>
                  <a:cubicBezTo>
                    <a:pt x="3063" y="431"/>
                    <a:pt x="3063" y="431"/>
                    <a:pt x="3063" y="431"/>
                  </a:cubicBezTo>
                  <a:cubicBezTo>
                    <a:pt x="3068" y="418"/>
                    <a:pt x="3078" y="408"/>
                    <a:pt x="3091" y="403"/>
                  </a:cubicBezTo>
                  <a:cubicBezTo>
                    <a:pt x="3091" y="28"/>
                    <a:pt x="3091" y="28"/>
                    <a:pt x="3091" y="28"/>
                  </a:cubicBezTo>
                  <a:cubicBezTo>
                    <a:pt x="3078" y="23"/>
                    <a:pt x="3068" y="13"/>
                    <a:pt x="3063" y="0"/>
                  </a:cubicBezTo>
                  <a:close/>
                </a:path>
              </a:pathLst>
            </a:custGeom>
            <a:noFill/>
            <a:ln w="6350" cap="flat">
              <a:solidFill>
                <a:srgbClr val="CBAB8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3074744" y="2543502"/>
            <a:ext cx="6023486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Online Client/Server </a:t>
            </a: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 flipH="1">
            <a:off x="1923860" y="3019424"/>
            <a:ext cx="788954" cy="635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head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8" name="Line 21"/>
          <p:cNvSpPr>
            <a:spLocks noChangeShapeType="1"/>
          </p:cNvSpPr>
          <p:nvPr/>
        </p:nvSpPr>
        <p:spPr bwMode="auto">
          <a:xfrm flipH="1">
            <a:off x="9479186" y="3013074"/>
            <a:ext cx="790491" cy="635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200845" y="3129254"/>
            <a:ext cx="57702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Android Restuaurant Application</a:t>
            </a:r>
            <a:r>
              <a:rPr lang="zh-CN" altLang="en-US" sz="105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0055" y="4751070"/>
            <a:ext cx="4050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ADD6"/>
                </a:solidFill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Instructor: MIohsen D. Ghassemi, Ph.D</a:t>
            </a:r>
          </a:p>
          <a:p>
            <a:endParaRPr lang="en-US" altLang="zh-CN" dirty="0">
              <a:solidFill>
                <a:srgbClr val="13ADD6"/>
              </a:solidFill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  <a:p>
            <a:r>
              <a:rPr lang="en-US" altLang="zh-CN" dirty="0">
                <a:solidFill>
                  <a:srgbClr val="13ADD6"/>
                </a:solidFill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Team 2: Yidi Xu,  Shuojia Shen, Wei Xu</a:t>
            </a:r>
          </a:p>
          <a:p>
            <a:endParaRPr lang="en-US" altLang="zh-CN" dirty="0">
              <a:solidFill>
                <a:srgbClr val="13ADD6"/>
              </a:solidFill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349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uild="p"/>
          <p:bldP spid="37" grpId="0" animBg="1"/>
          <p:bldP spid="38" grpId="0" animBg="1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349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uild="p"/>
          <p:bldP spid="37" grpId="0" animBg="1"/>
          <p:bldP spid="38" grpId="0" animBg="1"/>
          <p:bldP spid="4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39727" y="1741209"/>
            <a:ext cx="764386" cy="4216051"/>
            <a:chOff x="1138830" y="1704138"/>
            <a:chExt cx="764386" cy="4216051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1903216" y="1704138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903216" y="4732189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1903216" y="3191501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1138830" y="2125044"/>
              <a:ext cx="564890" cy="483650"/>
              <a:chOff x="2162176" y="-104775"/>
              <a:chExt cx="1655763" cy="1417638"/>
            </a:xfrm>
            <a:solidFill>
              <a:srgbClr val="13ADD6"/>
            </a:solidFill>
          </p:grpSpPr>
          <p:sp>
            <p:nvSpPr>
              <p:cNvPr id="6" name="Freeform 3767"/>
              <p:cNvSpPr/>
              <p:nvPr/>
            </p:nvSpPr>
            <p:spPr bwMode="auto">
              <a:xfrm>
                <a:off x="2311401" y="104775"/>
                <a:ext cx="1370013" cy="1208088"/>
              </a:xfrm>
              <a:custGeom>
                <a:avLst/>
                <a:gdLst>
                  <a:gd name="T0" fmla="*/ 231 w 431"/>
                  <a:gd name="T1" fmla="*/ 6 h 380"/>
                  <a:gd name="T2" fmla="*/ 190 w 431"/>
                  <a:gd name="T3" fmla="*/ 7 h 380"/>
                  <a:gd name="T4" fmla="*/ 20 w 431"/>
                  <a:gd name="T5" fmla="*/ 106 h 380"/>
                  <a:gd name="T6" fmla="*/ 0 w 431"/>
                  <a:gd name="T7" fmla="*/ 142 h 380"/>
                  <a:gd name="T8" fmla="*/ 0 w 431"/>
                  <a:gd name="T9" fmla="*/ 357 h 380"/>
                  <a:gd name="T10" fmla="*/ 24 w 431"/>
                  <a:gd name="T11" fmla="*/ 380 h 380"/>
                  <a:gd name="T12" fmla="*/ 124 w 431"/>
                  <a:gd name="T13" fmla="*/ 380 h 380"/>
                  <a:gd name="T14" fmla="*/ 148 w 431"/>
                  <a:gd name="T15" fmla="*/ 357 h 380"/>
                  <a:gd name="T16" fmla="*/ 148 w 431"/>
                  <a:gd name="T17" fmla="*/ 258 h 380"/>
                  <a:gd name="T18" fmla="*/ 171 w 431"/>
                  <a:gd name="T19" fmla="*/ 235 h 380"/>
                  <a:gd name="T20" fmla="*/ 260 w 431"/>
                  <a:gd name="T21" fmla="*/ 235 h 380"/>
                  <a:gd name="T22" fmla="*/ 283 w 431"/>
                  <a:gd name="T23" fmla="*/ 258 h 380"/>
                  <a:gd name="T24" fmla="*/ 283 w 431"/>
                  <a:gd name="T25" fmla="*/ 357 h 380"/>
                  <a:gd name="T26" fmla="*/ 307 w 431"/>
                  <a:gd name="T27" fmla="*/ 380 h 380"/>
                  <a:gd name="T28" fmla="*/ 407 w 431"/>
                  <a:gd name="T29" fmla="*/ 380 h 380"/>
                  <a:gd name="T30" fmla="*/ 431 w 431"/>
                  <a:gd name="T31" fmla="*/ 357 h 380"/>
                  <a:gd name="T32" fmla="*/ 431 w 431"/>
                  <a:gd name="T33" fmla="*/ 142 h 380"/>
                  <a:gd name="T34" fmla="*/ 410 w 431"/>
                  <a:gd name="T35" fmla="*/ 107 h 380"/>
                  <a:gd name="T36" fmla="*/ 231 w 431"/>
                  <a:gd name="T37" fmla="*/ 6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380">
                    <a:moveTo>
                      <a:pt x="231" y="6"/>
                    </a:moveTo>
                    <a:cubicBezTo>
                      <a:pt x="220" y="0"/>
                      <a:pt x="201" y="0"/>
                      <a:pt x="190" y="7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9" y="113"/>
                      <a:pt x="0" y="129"/>
                      <a:pt x="0" y="142"/>
                    </a:cubicBezTo>
                    <a:cubicBezTo>
                      <a:pt x="0" y="357"/>
                      <a:pt x="0" y="357"/>
                      <a:pt x="0" y="357"/>
                    </a:cubicBezTo>
                    <a:cubicBezTo>
                      <a:pt x="0" y="370"/>
                      <a:pt x="10" y="380"/>
                      <a:pt x="24" y="380"/>
                    </a:cubicBezTo>
                    <a:cubicBezTo>
                      <a:pt x="124" y="380"/>
                      <a:pt x="124" y="380"/>
                      <a:pt x="124" y="380"/>
                    </a:cubicBezTo>
                    <a:cubicBezTo>
                      <a:pt x="137" y="380"/>
                      <a:pt x="148" y="370"/>
                      <a:pt x="148" y="357"/>
                    </a:cubicBezTo>
                    <a:cubicBezTo>
                      <a:pt x="148" y="258"/>
                      <a:pt x="148" y="258"/>
                      <a:pt x="148" y="258"/>
                    </a:cubicBezTo>
                    <a:cubicBezTo>
                      <a:pt x="148" y="245"/>
                      <a:pt x="158" y="235"/>
                      <a:pt x="171" y="235"/>
                    </a:cubicBezTo>
                    <a:cubicBezTo>
                      <a:pt x="260" y="235"/>
                      <a:pt x="260" y="235"/>
                      <a:pt x="260" y="235"/>
                    </a:cubicBezTo>
                    <a:cubicBezTo>
                      <a:pt x="273" y="235"/>
                      <a:pt x="283" y="245"/>
                      <a:pt x="283" y="258"/>
                    </a:cubicBezTo>
                    <a:cubicBezTo>
                      <a:pt x="283" y="357"/>
                      <a:pt x="283" y="357"/>
                      <a:pt x="283" y="357"/>
                    </a:cubicBezTo>
                    <a:cubicBezTo>
                      <a:pt x="283" y="370"/>
                      <a:pt x="294" y="380"/>
                      <a:pt x="307" y="380"/>
                    </a:cubicBezTo>
                    <a:cubicBezTo>
                      <a:pt x="407" y="380"/>
                      <a:pt x="407" y="380"/>
                      <a:pt x="407" y="380"/>
                    </a:cubicBezTo>
                    <a:cubicBezTo>
                      <a:pt x="420" y="380"/>
                      <a:pt x="431" y="370"/>
                      <a:pt x="431" y="357"/>
                    </a:cubicBezTo>
                    <a:cubicBezTo>
                      <a:pt x="431" y="142"/>
                      <a:pt x="431" y="142"/>
                      <a:pt x="431" y="142"/>
                    </a:cubicBezTo>
                    <a:cubicBezTo>
                      <a:pt x="431" y="129"/>
                      <a:pt x="422" y="113"/>
                      <a:pt x="410" y="107"/>
                    </a:cubicBezTo>
                    <a:lnTo>
                      <a:pt x="23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" name="Freeform 3768"/>
              <p:cNvSpPr/>
              <p:nvPr/>
            </p:nvSpPr>
            <p:spPr bwMode="auto">
              <a:xfrm>
                <a:off x="2162176" y="-104775"/>
                <a:ext cx="1655763" cy="552450"/>
              </a:xfrm>
              <a:custGeom>
                <a:avLst/>
                <a:gdLst>
                  <a:gd name="T0" fmla="*/ 516 w 521"/>
                  <a:gd name="T1" fmla="*/ 165 h 174"/>
                  <a:gd name="T2" fmla="*/ 487 w 521"/>
                  <a:gd name="T3" fmla="*/ 167 h 174"/>
                  <a:gd name="T4" fmla="*/ 276 w 521"/>
                  <a:gd name="T5" fmla="*/ 45 h 174"/>
                  <a:gd name="T6" fmla="*/ 235 w 521"/>
                  <a:gd name="T7" fmla="*/ 45 h 174"/>
                  <a:gd name="T8" fmla="*/ 34 w 521"/>
                  <a:gd name="T9" fmla="*/ 167 h 174"/>
                  <a:gd name="T10" fmla="*/ 5 w 521"/>
                  <a:gd name="T11" fmla="*/ 165 h 174"/>
                  <a:gd name="T12" fmla="*/ 16 w 521"/>
                  <a:gd name="T13" fmla="*/ 138 h 174"/>
                  <a:gd name="T14" fmla="*/ 235 w 521"/>
                  <a:gd name="T15" fmla="*/ 7 h 174"/>
                  <a:gd name="T16" fmla="*/ 276 w 521"/>
                  <a:gd name="T17" fmla="*/ 6 h 174"/>
                  <a:gd name="T18" fmla="*/ 504 w 521"/>
                  <a:gd name="T19" fmla="*/ 139 h 174"/>
                  <a:gd name="T20" fmla="*/ 516 w 521"/>
                  <a:gd name="T21" fmla="*/ 16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1" h="174">
                    <a:moveTo>
                      <a:pt x="516" y="165"/>
                    </a:moveTo>
                    <a:cubicBezTo>
                      <a:pt x="512" y="173"/>
                      <a:pt x="499" y="174"/>
                      <a:pt x="487" y="167"/>
                    </a:cubicBezTo>
                    <a:cubicBezTo>
                      <a:pt x="276" y="45"/>
                      <a:pt x="276" y="45"/>
                      <a:pt x="276" y="45"/>
                    </a:cubicBezTo>
                    <a:cubicBezTo>
                      <a:pt x="265" y="38"/>
                      <a:pt x="247" y="38"/>
                      <a:pt x="235" y="45"/>
                    </a:cubicBezTo>
                    <a:cubicBezTo>
                      <a:pt x="34" y="167"/>
                      <a:pt x="34" y="167"/>
                      <a:pt x="34" y="167"/>
                    </a:cubicBezTo>
                    <a:cubicBezTo>
                      <a:pt x="22" y="174"/>
                      <a:pt x="9" y="173"/>
                      <a:pt x="5" y="165"/>
                    </a:cubicBezTo>
                    <a:cubicBezTo>
                      <a:pt x="0" y="157"/>
                      <a:pt x="5" y="145"/>
                      <a:pt x="16" y="138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46" y="0"/>
                      <a:pt x="265" y="0"/>
                      <a:pt x="276" y="6"/>
                    </a:cubicBezTo>
                    <a:cubicBezTo>
                      <a:pt x="504" y="139"/>
                      <a:pt x="504" y="139"/>
                      <a:pt x="504" y="139"/>
                    </a:cubicBezTo>
                    <a:cubicBezTo>
                      <a:pt x="515" y="145"/>
                      <a:pt x="521" y="157"/>
                      <a:pt x="516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43187" y="3484063"/>
              <a:ext cx="547922" cy="530682"/>
              <a:chOff x="6557963" y="4448176"/>
              <a:chExt cx="706438" cy="684213"/>
            </a:xfrm>
            <a:solidFill>
              <a:srgbClr val="FF5D92"/>
            </a:solidFill>
          </p:grpSpPr>
          <p:sp>
            <p:nvSpPr>
              <p:cNvPr id="9" name="Freeform 54"/>
              <p:cNvSpPr>
                <a:spLocks noEditPoints="1"/>
              </p:cNvSpPr>
              <p:nvPr/>
            </p:nvSpPr>
            <p:spPr bwMode="auto">
              <a:xfrm>
                <a:off x="6557963" y="4448176"/>
                <a:ext cx="706438" cy="684213"/>
              </a:xfrm>
              <a:custGeom>
                <a:avLst/>
                <a:gdLst>
                  <a:gd name="T0" fmla="*/ 154 w 242"/>
                  <a:gd name="T1" fmla="*/ 0 h 234"/>
                  <a:gd name="T2" fmla="*/ 97 w 242"/>
                  <a:gd name="T3" fmla="*/ 24 h 234"/>
                  <a:gd name="T4" fmla="*/ 85 w 242"/>
                  <a:gd name="T5" fmla="*/ 121 h 234"/>
                  <a:gd name="T6" fmla="*/ 86 w 242"/>
                  <a:gd name="T7" fmla="*/ 124 h 234"/>
                  <a:gd name="T8" fmla="*/ 4 w 242"/>
                  <a:gd name="T9" fmla="*/ 205 h 234"/>
                  <a:gd name="T10" fmla="*/ 0 w 242"/>
                  <a:gd name="T11" fmla="*/ 214 h 234"/>
                  <a:gd name="T12" fmla="*/ 7 w 242"/>
                  <a:gd name="T13" fmla="*/ 227 h 234"/>
                  <a:gd name="T14" fmla="*/ 20 w 242"/>
                  <a:gd name="T15" fmla="*/ 234 h 234"/>
                  <a:gd name="T16" fmla="*/ 30 w 242"/>
                  <a:gd name="T17" fmla="*/ 230 h 234"/>
                  <a:gd name="T18" fmla="*/ 111 w 242"/>
                  <a:gd name="T19" fmla="*/ 149 h 234"/>
                  <a:gd name="T20" fmla="*/ 113 w 242"/>
                  <a:gd name="T21" fmla="*/ 150 h 234"/>
                  <a:gd name="T22" fmla="*/ 154 w 242"/>
                  <a:gd name="T23" fmla="*/ 161 h 234"/>
                  <a:gd name="T24" fmla="*/ 154 w 242"/>
                  <a:gd name="T25" fmla="*/ 161 h 234"/>
                  <a:gd name="T26" fmla="*/ 211 w 242"/>
                  <a:gd name="T27" fmla="*/ 137 h 234"/>
                  <a:gd name="T28" fmla="*/ 211 w 242"/>
                  <a:gd name="T29" fmla="*/ 24 h 234"/>
                  <a:gd name="T30" fmla="*/ 154 w 242"/>
                  <a:gd name="T31" fmla="*/ 0 h 234"/>
                  <a:gd name="T32" fmla="*/ 154 w 242"/>
                  <a:gd name="T33" fmla="*/ 137 h 234"/>
                  <a:gd name="T34" fmla="*/ 97 w 242"/>
                  <a:gd name="T35" fmla="*/ 81 h 234"/>
                  <a:gd name="T36" fmla="*/ 154 w 242"/>
                  <a:gd name="T37" fmla="*/ 24 h 234"/>
                  <a:gd name="T38" fmla="*/ 154 w 242"/>
                  <a:gd name="T39" fmla="*/ 24 h 234"/>
                  <a:gd name="T40" fmla="*/ 211 w 242"/>
                  <a:gd name="T41" fmla="*/ 81 h 234"/>
                  <a:gd name="T42" fmla="*/ 154 w 242"/>
                  <a:gd name="T43" fmla="*/ 13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2" h="234">
                    <a:moveTo>
                      <a:pt x="154" y="0"/>
                    </a:moveTo>
                    <a:cubicBezTo>
                      <a:pt x="133" y="0"/>
                      <a:pt x="112" y="8"/>
                      <a:pt x="97" y="24"/>
                    </a:cubicBezTo>
                    <a:cubicBezTo>
                      <a:pt x="71" y="50"/>
                      <a:pt x="66" y="90"/>
                      <a:pt x="85" y="121"/>
                    </a:cubicBezTo>
                    <a:cubicBezTo>
                      <a:pt x="86" y="124"/>
                      <a:pt x="86" y="124"/>
                      <a:pt x="86" y="124"/>
                    </a:cubicBezTo>
                    <a:cubicBezTo>
                      <a:pt x="4" y="205"/>
                      <a:pt x="4" y="205"/>
                      <a:pt x="4" y="205"/>
                    </a:cubicBezTo>
                    <a:cubicBezTo>
                      <a:pt x="4" y="205"/>
                      <a:pt x="1" y="209"/>
                      <a:pt x="0" y="214"/>
                    </a:cubicBezTo>
                    <a:cubicBezTo>
                      <a:pt x="0" y="218"/>
                      <a:pt x="3" y="222"/>
                      <a:pt x="7" y="227"/>
                    </a:cubicBezTo>
                    <a:cubicBezTo>
                      <a:pt x="11" y="231"/>
                      <a:pt x="16" y="234"/>
                      <a:pt x="20" y="234"/>
                    </a:cubicBezTo>
                    <a:cubicBezTo>
                      <a:pt x="26" y="234"/>
                      <a:pt x="30" y="230"/>
                      <a:pt x="30" y="230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26" y="157"/>
                      <a:pt x="140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6" y="161"/>
                      <a:pt x="196" y="153"/>
                      <a:pt x="211" y="137"/>
                    </a:cubicBezTo>
                    <a:cubicBezTo>
                      <a:pt x="242" y="106"/>
                      <a:pt x="242" y="55"/>
                      <a:pt x="211" y="24"/>
                    </a:cubicBezTo>
                    <a:cubicBezTo>
                      <a:pt x="196" y="8"/>
                      <a:pt x="176" y="0"/>
                      <a:pt x="154" y="0"/>
                    </a:cubicBezTo>
                    <a:close/>
                    <a:moveTo>
                      <a:pt x="154" y="137"/>
                    </a:moveTo>
                    <a:cubicBezTo>
                      <a:pt x="123" y="137"/>
                      <a:pt x="97" y="112"/>
                      <a:pt x="97" y="81"/>
                    </a:cubicBezTo>
                    <a:cubicBezTo>
                      <a:pt x="97" y="49"/>
                      <a:pt x="123" y="24"/>
                      <a:pt x="154" y="24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85" y="24"/>
                      <a:pt x="211" y="49"/>
                      <a:pt x="211" y="81"/>
                    </a:cubicBezTo>
                    <a:cubicBezTo>
                      <a:pt x="211" y="112"/>
                      <a:pt x="185" y="137"/>
                      <a:pt x="15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Freeform 55"/>
              <p:cNvSpPr/>
              <p:nvPr/>
            </p:nvSpPr>
            <p:spPr bwMode="auto">
              <a:xfrm>
                <a:off x="6919913" y="4608513"/>
                <a:ext cx="173038" cy="173038"/>
              </a:xfrm>
              <a:custGeom>
                <a:avLst/>
                <a:gdLst>
                  <a:gd name="T0" fmla="*/ 40 w 109"/>
                  <a:gd name="T1" fmla="*/ 109 h 109"/>
                  <a:gd name="T2" fmla="*/ 68 w 109"/>
                  <a:gd name="T3" fmla="*/ 109 h 109"/>
                  <a:gd name="T4" fmla="*/ 68 w 109"/>
                  <a:gd name="T5" fmla="*/ 69 h 109"/>
                  <a:gd name="T6" fmla="*/ 109 w 109"/>
                  <a:gd name="T7" fmla="*/ 69 h 109"/>
                  <a:gd name="T8" fmla="*/ 109 w 109"/>
                  <a:gd name="T9" fmla="*/ 41 h 109"/>
                  <a:gd name="T10" fmla="*/ 68 w 109"/>
                  <a:gd name="T11" fmla="*/ 41 h 109"/>
                  <a:gd name="T12" fmla="*/ 68 w 109"/>
                  <a:gd name="T13" fmla="*/ 0 h 109"/>
                  <a:gd name="T14" fmla="*/ 40 w 109"/>
                  <a:gd name="T15" fmla="*/ 0 h 109"/>
                  <a:gd name="T16" fmla="*/ 40 w 109"/>
                  <a:gd name="T17" fmla="*/ 41 h 109"/>
                  <a:gd name="T18" fmla="*/ 0 w 109"/>
                  <a:gd name="T19" fmla="*/ 41 h 109"/>
                  <a:gd name="T20" fmla="*/ 0 w 109"/>
                  <a:gd name="T21" fmla="*/ 69 h 109"/>
                  <a:gd name="T22" fmla="*/ 40 w 109"/>
                  <a:gd name="T23" fmla="*/ 69 h 109"/>
                  <a:gd name="T24" fmla="*/ 40 w 109"/>
                  <a:gd name="T25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9" h="109">
                    <a:moveTo>
                      <a:pt x="40" y="109"/>
                    </a:moveTo>
                    <a:lnTo>
                      <a:pt x="68" y="109"/>
                    </a:lnTo>
                    <a:lnTo>
                      <a:pt x="68" y="69"/>
                    </a:lnTo>
                    <a:lnTo>
                      <a:pt x="109" y="69"/>
                    </a:lnTo>
                    <a:lnTo>
                      <a:pt x="109" y="41"/>
                    </a:lnTo>
                    <a:lnTo>
                      <a:pt x="68" y="41"/>
                    </a:lnTo>
                    <a:lnTo>
                      <a:pt x="68" y="0"/>
                    </a:ln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69"/>
                    </a:lnTo>
                    <a:lnTo>
                      <a:pt x="40" y="69"/>
                    </a:lnTo>
                    <a:lnTo>
                      <a:pt x="40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" name="Freeform 123"/>
            <p:cNvSpPr>
              <a:spLocks noEditPoints="1"/>
            </p:cNvSpPr>
            <p:nvPr/>
          </p:nvSpPr>
          <p:spPr bwMode="auto">
            <a:xfrm>
              <a:off x="1144447" y="4961144"/>
              <a:ext cx="543020" cy="582546"/>
            </a:xfrm>
            <a:custGeom>
              <a:avLst/>
              <a:gdLst>
                <a:gd name="T0" fmla="*/ 173 w 186"/>
                <a:gd name="T1" fmla="*/ 88 h 200"/>
                <a:gd name="T2" fmla="*/ 112 w 186"/>
                <a:gd name="T3" fmla="*/ 36 h 200"/>
                <a:gd name="T4" fmla="*/ 146 w 186"/>
                <a:gd name="T5" fmla="*/ 18 h 200"/>
                <a:gd name="T6" fmla="*/ 186 w 186"/>
                <a:gd name="T7" fmla="*/ 59 h 200"/>
                <a:gd name="T8" fmla="*/ 173 w 186"/>
                <a:gd name="T9" fmla="*/ 88 h 200"/>
                <a:gd name="T10" fmla="*/ 95 w 186"/>
                <a:gd name="T11" fmla="*/ 20 h 200"/>
                <a:gd name="T12" fmla="*/ 95 w 186"/>
                <a:gd name="T13" fmla="*/ 45 h 200"/>
                <a:gd name="T14" fmla="*/ 165 w 186"/>
                <a:gd name="T15" fmla="*/ 118 h 200"/>
                <a:gd name="T16" fmla="*/ 151 w 186"/>
                <a:gd name="T17" fmla="*/ 162 h 200"/>
                <a:gd name="T18" fmla="*/ 168 w 186"/>
                <a:gd name="T19" fmla="*/ 191 h 200"/>
                <a:gd name="T20" fmla="*/ 154 w 186"/>
                <a:gd name="T21" fmla="*/ 199 h 200"/>
                <a:gd name="T22" fmla="*/ 139 w 186"/>
                <a:gd name="T23" fmla="*/ 174 h 200"/>
                <a:gd name="T24" fmla="*/ 92 w 186"/>
                <a:gd name="T25" fmla="*/ 191 h 200"/>
                <a:gd name="T26" fmla="*/ 46 w 186"/>
                <a:gd name="T27" fmla="*/ 174 h 200"/>
                <a:gd name="T28" fmla="*/ 31 w 186"/>
                <a:gd name="T29" fmla="*/ 200 h 200"/>
                <a:gd name="T30" fmla="*/ 17 w 186"/>
                <a:gd name="T31" fmla="*/ 192 h 200"/>
                <a:gd name="T32" fmla="*/ 34 w 186"/>
                <a:gd name="T33" fmla="*/ 162 h 200"/>
                <a:gd name="T34" fmla="*/ 19 w 186"/>
                <a:gd name="T35" fmla="*/ 118 h 200"/>
                <a:gd name="T36" fmla="*/ 89 w 186"/>
                <a:gd name="T37" fmla="*/ 45 h 200"/>
                <a:gd name="T38" fmla="*/ 89 w 186"/>
                <a:gd name="T39" fmla="*/ 20 h 200"/>
                <a:gd name="T40" fmla="*/ 82 w 186"/>
                <a:gd name="T41" fmla="*/ 10 h 200"/>
                <a:gd name="T42" fmla="*/ 92 w 186"/>
                <a:gd name="T43" fmla="*/ 0 h 200"/>
                <a:gd name="T44" fmla="*/ 102 w 186"/>
                <a:gd name="T45" fmla="*/ 10 h 200"/>
                <a:gd name="T46" fmla="*/ 95 w 186"/>
                <a:gd name="T47" fmla="*/ 20 h 200"/>
                <a:gd name="T48" fmla="*/ 36 w 186"/>
                <a:gd name="T49" fmla="*/ 118 h 200"/>
                <a:gd name="T50" fmla="*/ 92 w 186"/>
                <a:gd name="T51" fmla="*/ 175 h 200"/>
                <a:gd name="T52" fmla="*/ 149 w 186"/>
                <a:gd name="T53" fmla="*/ 118 h 200"/>
                <a:gd name="T54" fmla="*/ 92 w 186"/>
                <a:gd name="T55" fmla="*/ 61 h 200"/>
                <a:gd name="T56" fmla="*/ 36 w 186"/>
                <a:gd name="T57" fmla="*/ 118 h 200"/>
                <a:gd name="T58" fmla="*/ 109 w 186"/>
                <a:gd name="T59" fmla="*/ 130 h 200"/>
                <a:gd name="T60" fmla="*/ 89 w 186"/>
                <a:gd name="T61" fmla="*/ 130 h 200"/>
                <a:gd name="T62" fmla="*/ 82 w 186"/>
                <a:gd name="T63" fmla="*/ 124 h 200"/>
                <a:gd name="T64" fmla="*/ 82 w 186"/>
                <a:gd name="T65" fmla="*/ 96 h 200"/>
                <a:gd name="T66" fmla="*/ 89 w 186"/>
                <a:gd name="T67" fmla="*/ 90 h 200"/>
                <a:gd name="T68" fmla="*/ 96 w 186"/>
                <a:gd name="T69" fmla="*/ 96 h 200"/>
                <a:gd name="T70" fmla="*/ 96 w 186"/>
                <a:gd name="T71" fmla="*/ 117 h 200"/>
                <a:gd name="T72" fmla="*/ 109 w 186"/>
                <a:gd name="T73" fmla="*/ 117 h 200"/>
                <a:gd name="T74" fmla="*/ 116 w 186"/>
                <a:gd name="T75" fmla="*/ 124 h 200"/>
                <a:gd name="T76" fmla="*/ 109 w 186"/>
                <a:gd name="T77" fmla="*/ 130 h 200"/>
                <a:gd name="T78" fmla="*/ 12 w 186"/>
                <a:gd name="T79" fmla="*/ 88 h 200"/>
                <a:gd name="T80" fmla="*/ 0 w 186"/>
                <a:gd name="T81" fmla="*/ 59 h 200"/>
                <a:gd name="T82" fmla="*/ 40 w 186"/>
                <a:gd name="T83" fmla="*/ 18 h 200"/>
                <a:gd name="T84" fmla="*/ 73 w 186"/>
                <a:gd name="T85" fmla="*/ 36 h 200"/>
                <a:gd name="T86" fmla="*/ 12 w 186"/>
                <a:gd name="T87" fmla="*/ 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00">
                  <a:moveTo>
                    <a:pt x="173" y="88"/>
                  </a:moveTo>
                  <a:cubicBezTo>
                    <a:pt x="164" y="62"/>
                    <a:pt x="141" y="42"/>
                    <a:pt x="112" y="36"/>
                  </a:cubicBezTo>
                  <a:cubicBezTo>
                    <a:pt x="120" y="25"/>
                    <a:pt x="132" y="18"/>
                    <a:pt x="146" y="18"/>
                  </a:cubicBezTo>
                  <a:cubicBezTo>
                    <a:pt x="168" y="18"/>
                    <a:pt x="186" y="36"/>
                    <a:pt x="186" y="59"/>
                  </a:cubicBezTo>
                  <a:cubicBezTo>
                    <a:pt x="186" y="70"/>
                    <a:pt x="181" y="81"/>
                    <a:pt x="173" y="88"/>
                  </a:cubicBezTo>
                  <a:close/>
                  <a:moveTo>
                    <a:pt x="95" y="20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34" y="47"/>
                    <a:pt x="165" y="79"/>
                    <a:pt x="165" y="118"/>
                  </a:cubicBezTo>
                  <a:cubicBezTo>
                    <a:pt x="165" y="134"/>
                    <a:pt x="160" y="150"/>
                    <a:pt x="151" y="16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54" y="199"/>
                    <a:pt x="154" y="199"/>
                    <a:pt x="154" y="199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26" y="185"/>
                    <a:pt x="110" y="191"/>
                    <a:pt x="92" y="191"/>
                  </a:cubicBezTo>
                  <a:cubicBezTo>
                    <a:pt x="75" y="191"/>
                    <a:pt x="58" y="185"/>
                    <a:pt x="46" y="174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17" y="192"/>
                    <a:pt x="17" y="192"/>
                    <a:pt x="17" y="192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25" y="150"/>
                    <a:pt x="19" y="135"/>
                    <a:pt x="19" y="118"/>
                  </a:cubicBezTo>
                  <a:cubicBezTo>
                    <a:pt x="19" y="79"/>
                    <a:pt x="50" y="47"/>
                    <a:pt x="89" y="45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5" y="18"/>
                    <a:pt x="82" y="15"/>
                    <a:pt x="82" y="10"/>
                  </a:cubicBezTo>
                  <a:cubicBezTo>
                    <a:pt x="82" y="5"/>
                    <a:pt x="86" y="0"/>
                    <a:pt x="92" y="0"/>
                  </a:cubicBezTo>
                  <a:cubicBezTo>
                    <a:pt x="98" y="0"/>
                    <a:pt x="102" y="5"/>
                    <a:pt x="102" y="10"/>
                  </a:cubicBezTo>
                  <a:cubicBezTo>
                    <a:pt x="102" y="15"/>
                    <a:pt x="99" y="18"/>
                    <a:pt x="95" y="20"/>
                  </a:cubicBezTo>
                  <a:close/>
                  <a:moveTo>
                    <a:pt x="36" y="118"/>
                  </a:moveTo>
                  <a:cubicBezTo>
                    <a:pt x="36" y="149"/>
                    <a:pt x="61" y="175"/>
                    <a:pt x="92" y="175"/>
                  </a:cubicBezTo>
                  <a:cubicBezTo>
                    <a:pt x="124" y="175"/>
                    <a:pt x="149" y="149"/>
                    <a:pt x="149" y="118"/>
                  </a:cubicBezTo>
                  <a:cubicBezTo>
                    <a:pt x="149" y="87"/>
                    <a:pt x="124" y="61"/>
                    <a:pt x="92" y="61"/>
                  </a:cubicBezTo>
                  <a:cubicBezTo>
                    <a:pt x="61" y="61"/>
                    <a:pt x="36" y="87"/>
                    <a:pt x="36" y="118"/>
                  </a:cubicBezTo>
                  <a:close/>
                  <a:moveTo>
                    <a:pt x="109" y="130"/>
                  </a:moveTo>
                  <a:cubicBezTo>
                    <a:pt x="89" y="130"/>
                    <a:pt x="89" y="130"/>
                    <a:pt x="89" y="130"/>
                  </a:cubicBezTo>
                  <a:cubicBezTo>
                    <a:pt x="85" y="130"/>
                    <a:pt x="82" y="127"/>
                    <a:pt x="82" y="124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3"/>
                    <a:pt x="85" y="90"/>
                    <a:pt x="89" y="90"/>
                  </a:cubicBezTo>
                  <a:cubicBezTo>
                    <a:pt x="93" y="90"/>
                    <a:pt x="96" y="93"/>
                    <a:pt x="96" y="96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3" y="117"/>
                    <a:pt x="116" y="120"/>
                    <a:pt x="116" y="124"/>
                  </a:cubicBezTo>
                  <a:cubicBezTo>
                    <a:pt x="116" y="127"/>
                    <a:pt x="113" y="130"/>
                    <a:pt x="109" y="130"/>
                  </a:cubicBezTo>
                  <a:close/>
                  <a:moveTo>
                    <a:pt x="12" y="88"/>
                  </a:moveTo>
                  <a:cubicBezTo>
                    <a:pt x="4" y="81"/>
                    <a:pt x="0" y="70"/>
                    <a:pt x="0" y="59"/>
                  </a:cubicBezTo>
                  <a:cubicBezTo>
                    <a:pt x="0" y="36"/>
                    <a:pt x="18" y="18"/>
                    <a:pt x="40" y="18"/>
                  </a:cubicBezTo>
                  <a:cubicBezTo>
                    <a:pt x="54" y="18"/>
                    <a:pt x="66" y="25"/>
                    <a:pt x="73" y="36"/>
                  </a:cubicBezTo>
                  <a:cubicBezTo>
                    <a:pt x="45" y="42"/>
                    <a:pt x="22" y="62"/>
                    <a:pt x="12" y="8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232371" y="2117868"/>
            <a:ext cx="3325765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94690">
              <a:lnSpc>
                <a:spcPct val="150000"/>
              </a:lnSpc>
            </a:pPr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TECHNOLOGY OVERVIEW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8342" y="3528838"/>
            <a:ext cx="2597150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94690">
              <a:lnSpc>
                <a:spcPct val="150000"/>
              </a:lnSpc>
            </a:pPr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DESIGN PATTERN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0" t="36831"/>
          <a:stretch>
            <a:fillRect/>
          </a:stretch>
        </p:blipFill>
        <p:spPr>
          <a:xfrm>
            <a:off x="2116192" y="244193"/>
            <a:ext cx="1520716" cy="146810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238342" y="4998215"/>
            <a:ext cx="2597150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94690">
              <a:lnSpc>
                <a:spcPct val="150000"/>
              </a:lnSpc>
            </a:pPr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FLOW CHARTS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t="19099" r="16150" b="75017"/>
          <a:stretch>
            <a:fillRect/>
          </a:stretch>
        </p:blipFill>
        <p:spPr>
          <a:xfrm>
            <a:off x="3530495" y="746075"/>
            <a:ext cx="2381794" cy="3465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t="19099" r="16150" b="75017"/>
          <a:stretch>
            <a:fillRect/>
          </a:stretch>
        </p:blipFill>
        <p:spPr>
          <a:xfrm>
            <a:off x="2942295" y="1029969"/>
            <a:ext cx="1779097" cy="258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7" grpId="1"/>
      <p:bldP spid="19" grpId="0"/>
      <p:bldP spid="1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403818" y="1604895"/>
            <a:ext cx="9788120" cy="3460049"/>
            <a:chOff x="1564459" y="1987955"/>
            <a:chExt cx="9788120" cy="3460049"/>
          </a:xfrm>
        </p:grpSpPr>
        <p:grpSp>
          <p:nvGrpSpPr>
            <p:cNvPr id="2" name="组合 1"/>
            <p:cNvGrpSpPr/>
            <p:nvPr/>
          </p:nvGrpSpPr>
          <p:grpSpPr>
            <a:xfrm>
              <a:off x="1934634" y="2193925"/>
              <a:ext cx="8674099" cy="3225801"/>
              <a:chOff x="1934634" y="2193925"/>
              <a:chExt cx="8674099" cy="3225801"/>
            </a:xfrm>
          </p:grpSpPr>
          <p:sp>
            <p:nvSpPr>
              <p:cNvPr id="21506" name="Oval 2"/>
              <p:cNvSpPr>
                <a:spLocks noChangeArrowheads="1"/>
              </p:cNvSpPr>
              <p:nvPr/>
            </p:nvSpPr>
            <p:spPr bwMode="auto">
              <a:xfrm>
                <a:off x="1934634" y="2469093"/>
                <a:ext cx="1299633" cy="1301751"/>
              </a:xfrm>
              <a:prstGeom prst="ellipse">
                <a:avLst/>
              </a:prstGeom>
              <a:solidFill>
                <a:srgbClr val="13ADD6"/>
              </a:solidFill>
              <a:ln>
                <a:solidFill>
                  <a:srgbClr val="13ADD6"/>
                </a:solidFill>
              </a:ln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507" name="Freeform 3"/>
              <p:cNvSpPr/>
              <p:nvPr/>
            </p:nvSpPr>
            <p:spPr bwMode="auto">
              <a:xfrm>
                <a:off x="2592918" y="2193925"/>
                <a:ext cx="918633" cy="924984"/>
              </a:xfrm>
              <a:custGeom>
                <a:avLst/>
                <a:gdLst>
                  <a:gd name="T0" fmla="*/ 184 w 184"/>
                  <a:gd name="T1" fmla="*/ 185 h 185"/>
                  <a:gd name="T2" fmla="*/ 0 w 184"/>
                  <a:gd name="T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4" h="185">
                    <a:moveTo>
                      <a:pt x="184" y="185"/>
                    </a:moveTo>
                    <a:cubicBezTo>
                      <a:pt x="184" y="83"/>
                      <a:pt x="102" y="0"/>
                      <a:pt x="0" y="0"/>
                    </a:cubicBezTo>
                  </a:path>
                </a:pathLst>
              </a:custGeom>
              <a:noFill/>
              <a:ln w="6350" cap="flat" cmpd="sng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508" name="Oval 4"/>
              <p:cNvSpPr>
                <a:spLocks noChangeArrowheads="1"/>
              </p:cNvSpPr>
              <p:nvPr/>
            </p:nvSpPr>
            <p:spPr bwMode="auto">
              <a:xfrm>
                <a:off x="6671733" y="2469093"/>
                <a:ext cx="1295400" cy="1301751"/>
              </a:xfrm>
              <a:prstGeom prst="ellipse">
                <a:avLst/>
              </a:prstGeom>
              <a:solidFill>
                <a:srgbClr val="13ADD6"/>
              </a:solidFill>
              <a:ln>
                <a:solidFill>
                  <a:srgbClr val="13ADD6"/>
                </a:solidFill>
              </a:ln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509" name="Freeform 5"/>
              <p:cNvSpPr/>
              <p:nvPr/>
            </p:nvSpPr>
            <p:spPr bwMode="auto">
              <a:xfrm>
                <a:off x="7332134" y="2193925"/>
                <a:ext cx="918633" cy="924984"/>
              </a:xfrm>
              <a:custGeom>
                <a:avLst/>
                <a:gdLst>
                  <a:gd name="T0" fmla="*/ 184 w 184"/>
                  <a:gd name="T1" fmla="*/ 185 h 185"/>
                  <a:gd name="T2" fmla="*/ 0 w 184"/>
                  <a:gd name="T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4" h="185">
                    <a:moveTo>
                      <a:pt x="184" y="185"/>
                    </a:moveTo>
                    <a:cubicBezTo>
                      <a:pt x="184" y="83"/>
                      <a:pt x="101" y="0"/>
                      <a:pt x="0" y="0"/>
                    </a:cubicBezTo>
                  </a:path>
                </a:pathLst>
              </a:custGeom>
              <a:noFill/>
              <a:ln w="6350" cap="flat" cmpd="sng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510" name="Oval 6"/>
              <p:cNvSpPr>
                <a:spLocks noChangeArrowheads="1"/>
              </p:cNvSpPr>
              <p:nvPr/>
            </p:nvSpPr>
            <p:spPr bwMode="auto">
              <a:xfrm>
                <a:off x="4220634" y="3844926"/>
                <a:ext cx="1299633" cy="1299633"/>
              </a:xfrm>
              <a:prstGeom prst="ellipse">
                <a:avLst/>
              </a:prstGeom>
              <a:solidFill>
                <a:srgbClr val="FF5D92"/>
              </a:solidFill>
              <a:ln>
                <a:solidFill>
                  <a:srgbClr val="FF5D92"/>
                </a:solidFill>
              </a:ln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511" name="Freeform 7"/>
              <p:cNvSpPr/>
              <p:nvPr/>
            </p:nvSpPr>
            <p:spPr bwMode="auto">
              <a:xfrm>
                <a:off x="4878918" y="4494743"/>
                <a:ext cx="924983" cy="924983"/>
              </a:xfrm>
              <a:custGeom>
                <a:avLst/>
                <a:gdLst>
                  <a:gd name="T0" fmla="*/ 0 w 185"/>
                  <a:gd name="T1" fmla="*/ 185 h 185"/>
                  <a:gd name="T2" fmla="*/ 185 w 185"/>
                  <a:gd name="T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185">
                    <a:moveTo>
                      <a:pt x="0" y="185"/>
                    </a:moveTo>
                    <a:cubicBezTo>
                      <a:pt x="102" y="185"/>
                      <a:pt x="185" y="102"/>
                      <a:pt x="185" y="0"/>
                    </a:cubicBezTo>
                  </a:path>
                </a:pathLst>
              </a:custGeom>
              <a:noFill/>
              <a:ln w="6350" cap="flat" cmpd="sng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512" name="Oval 8"/>
              <p:cNvSpPr>
                <a:spLocks noChangeArrowheads="1"/>
              </p:cNvSpPr>
              <p:nvPr/>
            </p:nvSpPr>
            <p:spPr bwMode="auto">
              <a:xfrm>
                <a:off x="9038167" y="3844926"/>
                <a:ext cx="1301751" cy="1299633"/>
              </a:xfrm>
              <a:prstGeom prst="ellipse">
                <a:avLst/>
              </a:prstGeom>
              <a:solidFill>
                <a:srgbClr val="FF5D92"/>
              </a:solidFill>
              <a:ln>
                <a:solidFill>
                  <a:srgbClr val="FF5D92"/>
                </a:solidFill>
              </a:ln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513" name="Freeform 9"/>
              <p:cNvSpPr/>
              <p:nvPr/>
            </p:nvSpPr>
            <p:spPr bwMode="auto">
              <a:xfrm>
                <a:off x="9687984" y="4494743"/>
                <a:ext cx="920749" cy="924983"/>
              </a:xfrm>
              <a:custGeom>
                <a:avLst/>
                <a:gdLst>
                  <a:gd name="T0" fmla="*/ 0 w 184"/>
                  <a:gd name="T1" fmla="*/ 185 h 185"/>
                  <a:gd name="T2" fmla="*/ 184 w 184"/>
                  <a:gd name="T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4" h="185">
                    <a:moveTo>
                      <a:pt x="0" y="185"/>
                    </a:moveTo>
                    <a:cubicBezTo>
                      <a:pt x="102" y="185"/>
                      <a:pt x="184" y="102"/>
                      <a:pt x="184" y="0"/>
                    </a:cubicBezTo>
                  </a:path>
                </a:pathLst>
              </a:custGeom>
              <a:noFill/>
              <a:ln w="6350" cap="flat" cmpd="sng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1514" name="Freeform 10"/>
              <p:cNvSpPr>
                <a:spLocks noEditPoints="1"/>
              </p:cNvSpPr>
              <p:nvPr/>
            </p:nvSpPr>
            <p:spPr bwMode="auto">
              <a:xfrm>
                <a:off x="9438218" y="4244976"/>
                <a:ext cx="501649" cy="499533"/>
              </a:xfrm>
              <a:custGeom>
                <a:avLst/>
                <a:gdLst>
                  <a:gd name="T0" fmla="*/ 100 w 100"/>
                  <a:gd name="T1" fmla="*/ 56 h 100"/>
                  <a:gd name="T2" fmla="*/ 44 w 100"/>
                  <a:gd name="T3" fmla="*/ 0 h 100"/>
                  <a:gd name="T4" fmla="*/ 40 w 100"/>
                  <a:gd name="T5" fmla="*/ 0 h 100"/>
                  <a:gd name="T6" fmla="*/ 40 w 100"/>
                  <a:gd name="T7" fmla="*/ 11 h 100"/>
                  <a:gd name="T8" fmla="*/ 0 w 100"/>
                  <a:gd name="T9" fmla="*/ 56 h 100"/>
                  <a:gd name="T10" fmla="*/ 44 w 100"/>
                  <a:gd name="T11" fmla="*/ 100 h 100"/>
                  <a:gd name="T12" fmla="*/ 69 w 100"/>
                  <a:gd name="T13" fmla="*/ 93 h 100"/>
                  <a:gd name="T14" fmla="*/ 89 w 100"/>
                  <a:gd name="T15" fmla="*/ 60 h 100"/>
                  <a:gd name="T16" fmla="*/ 100 w 100"/>
                  <a:gd name="T17" fmla="*/ 60 h 100"/>
                  <a:gd name="T18" fmla="*/ 100 w 100"/>
                  <a:gd name="T19" fmla="*/ 56 h 100"/>
                  <a:gd name="T20" fmla="*/ 64 w 100"/>
                  <a:gd name="T21" fmla="*/ 86 h 100"/>
                  <a:gd name="T22" fmla="*/ 44 w 100"/>
                  <a:gd name="T23" fmla="*/ 92 h 100"/>
                  <a:gd name="T24" fmla="*/ 8 w 100"/>
                  <a:gd name="T25" fmla="*/ 56 h 100"/>
                  <a:gd name="T26" fmla="*/ 40 w 100"/>
                  <a:gd name="T27" fmla="*/ 20 h 100"/>
                  <a:gd name="T28" fmla="*/ 40 w 100"/>
                  <a:gd name="T29" fmla="*/ 60 h 100"/>
                  <a:gd name="T30" fmla="*/ 80 w 100"/>
                  <a:gd name="T31" fmla="*/ 60 h 100"/>
                  <a:gd name="T32" fmla="*/ 64 w 100"/>
                  <a:gd name="T33" fmla="*/ 86 h 100"/>
                  <a:gd name="T34" fmla="*/ 49 w 100"/>
                  <a:gd name="T35" fmla="*/ 52 h 100"/>
                  <a:gd name="T36" fmla="*/ 49 w 100"/>
                  <a:gd name="T37" fmla="*/ 9 h 100"/>
                  <a:gd name="T38" fmla="*/ 91 w 100"/>
                  <a:gd name="T39" fmla="*/ 52 h 100"/>
                  <a:gd name="T40" fmla="*/ 49 w 100"/>
                  <a:gd name="T41" fmla="*/ 5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0" h="100">
                    <a:moveTo>
                      <a:pt x="100" y="56"/>
                    </a:moveTo>
                    <a:cubicBezTo>
                      <a:pt x="100" y="25"/>
                      <a:pt x="75" y="0"/>
                      <a:pt x="4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17" y="14"/>
                      <a:pt x="0" y="33"/>
                      <a:pt x="0" y="56"/>
                    </a:cubicBezTo>
                    <a:cubicBezTo>
                      <a:pt x="0" y="80"/>
                      <a:pt x="20" y="100"/>
                      <a:pt x="44" y="100"/>
                    </a:cubicBezTo>
                    <a:cubicBezTo>
                      <a:pt x="53" y="100"/>
                      <a:pt x="62" y="98"/>
                      <a:pt x="69" y="93"/>
                    </a:cubicBezTo>
                    <a:cubicBezTo>
                      <a:pt x="80" y="85"/>
                      <a:pt x="87" y="73"/>
                      <a:pt x="89" y="60"/>
                    </a:cubicBezTo>
                    <a:cubicBezTo>
                      <a:pt x="100" y="60"/>
                      <a:pt x="100" y="60"/>
                      <a:pt x="100" y="60"/>
                    </a:cubicBezTo>
                    <a:lnTo>
                      <a:pt x="100" y="56"/>
                    </a:lnTo>
                    <a:close/>
                    <a:moveTo>
                      <a:pt x="64" y="86"/>
                    </a:moveTo>
                    <a:cubicBezTo>
                      <a:pt x="59" y="90"/>
                      <a:pt x="52" y="92"/>
                      <a:pt x="44" y="92"/>
                    </a:cubicBezTo>
                    <a:cubicBezTo>
                      <a:pt x="25" y="92"/>
                      <a:pt x="8" y="76"/>
                      <a:pt x="8" y="56"/>
                    </a:cubicBezTo>
                    <a:cubicBezTo>
                      <a:pt x="8" y="37"/>
                      <a:pt x="22" y="22"/>
                      <a:pt x="40" y="2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79" y="70"/>
                      <a:pt x="73" y="80"/>
                      <a:pt x="64" y="86"/>
                    </a:cubicBezTo>
                    <a:moveTo>
                      <a:pt x="49" y="52"/>
                    </a:moveTo>
                    <a:cubicBezTo>
                      <a:pt x="49" y="9"/>
                      <a:pt x="49" y="9"/>
                      <a:pt x="49" y="9"/>
                    </a:cubicBezTo>
                    <a:cubicBezTo>
                      <a:pt x="71" y="11"/>
                      <a:pt x="89" y="29"/>
                      <a:pt x="91" y="52"/>
                    </a:cubicBezTo>
                    <a:lnTo>
                      <a:pt x="49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grpSp>
            <p:nvGrpSpPr>
              <p:cNvPr id="21515" name="Group 11"/>
              <p:cNvGrpSpPr/>
              <p:nvPr/>
            </p:nvGrpSpPr>
            <p:grpSpPr bwMode="auto">
              <a:xfrm>
                <a:off x="4629151" y="4274609"/>
                <a:ext cx="499533" cy="440267"/>
                <a:chOff x="0" y="0"/>
                <a:chExt cx="236" cy="208"/>
              </a:xfrm>
            </p:grpSpPr>
            <p:sp>
              <p:nvSpPr>
                <p:cNvPr id="21516" name="Freeform 12"/>
                <p:cNvSpPr>
                  <a:spLocks noEditPoints="1"/>
                </p:cNvSpPr>
                <p:nvPr/>
              </p:nvSpPr>
              <p:spPr bwMode="auto">
                <a:xfrm>
                  <a:off x="0" y="45"/>
                  <a:ext cx="193" cy="163"/>
                </a:xfrm>
                <a:custGeom>
                  <a:avLst/>
                  <a:gdLst>
                    <a:gd name="T0" fmla="*/ 77 w 82"/>
                    <a:gd name="T1" fmla="*/ 0 h 69"/>
                    <a:gd name="T2" fmla="*/ 4 w 82"/>
                    <a:gd name="T3" fmla="*/ 0 h 69"/>
                    <a:gd name="T4" fmla="*/ 0 w 82"/>
                    <a:gd name="T5" fmla="*/ 4 h 69"/>
                    <a:gd name="T6" fmla="*/ 0 w 82"/>
                    <a:gd name="T7" fmla="*/ 65 h 69"/>
                    <a:gd name="T8" fmla="*/ 4 w 82"/>
                    <a:gd name="T9" fmla="*/ 69 h 69"/>
                    <a:gd name="T10" fmla="*/ 77 w 82"/>
                    <a:gd name="T11" fmla="*/ 69 h 69"/>
                    <a:gd name="T12" fmla="*/ 82 w 82"/>
                    <a:gd name="T13" fmla="*/ 65 h 69"/>
                    <a:gd name="T14" fmla="*/ 82 w 82"/>
                    <a:gd name="T15" fmla="*/ 40 h 69"/>
                    <a:gd name="T16" fmla="*/ 82 w 82"/>
                    <a:gd name="T17" fmla="*/ 29 h 69"/>
                    <a:gd name="T18" fmla="*/ 82 w 82"/>
                    <a:gd name="T19" fmla="*/ 4 h 69"/>
                    <a:gd name="T20" fmla="*/ 77 w 82"/>
                    <a:gd name="T21" fmla="*/ 0 h 69"/>
                    <a:gd name="T22" fmla="*/ 9 w 82"/>
                    <a:gd name="T23" fmla="*/ 61 h 69"/>
                    <a:gd name="T24" fmla="*/ 9 w 82"/>
                    <a:gd name="T25" fmla="*/ 9 h 69"/>
                    <a:gd name="T26" fmla="*/ 73 w 82"/>
                    <a:gd name="T27" fmla="*/ 9 h 69"/>
                    <a:gd name="T28" fmla="*/ 73 w 82"/>
                    <a:gd name="T29" fmla="*/ 25 h 69"/>
                    <a:gd name="T30" fmla="*/ 64 w 82"/>
                    <a:gd name="T31" fmla="*/ 25 h 69"/>
                    <a:gd name="T32" fmla="*/ 55 w 82"/>
                    <a:gd name="T33" fmla="*/ 35 h 69"/>
                    <a:gd name="T34" fmla="*/ 64 w 82"/>
                    <a:gd name="T35" fmla="*/ 44 h 69"/>
                    <a:gd name="T36" fmla="*/ 73 w 82"/>
                    <a:gd name="T37" fmla="*/ 44 h 69"/>
                    <a:gd name="T38" fmla="*/ 73 w 82"/>
                    <a:gd name="T39" fmla="*/ 61 h 69"/>
                    <a:gd name="T40" fmla="*/ 9 w 82"/>
                    <a:gd name="T41" fmla="*/ 6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2" h="69">
                      <a:moveTo>
                        <a:pt x="77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7"/>
                        <a:pt x="2" y="69"/>
                        <a:pt x="4" y="69"/>
                      </a:cubicBezTo>
                      <a:cubicBezTo>
                        <a:pt x="77" y="69"/>
                        <a:pt x="77" y="69"/>
                        <a:pt x="77" y="69"/>
                      </a:cubicBezTo>
                      <a:cubicBezTo>
                        <a:pt x="80" y="69"/>
                        <a:pt x="82" y="67"/>
                        <a:pt x="82" y="65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2" y="4"/>
                        <a:pt x="82" y="4"/>
                        <a:pt x="82" y="4"/>
                      </a:cubicBezTo>
                      <a:cubicBezTo>
                        <a:pt x="82" y="2"/>
                        <a:pt x="80" y="0"/>
                        <a:pt x="77" y="0"/>
                      </a:cubicBezTo>
                      <a:moveTo>
                        <a:pt x="9" y="61"/>
                      </a:move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73" y="9"/>
                        <a:pt x="73" y="9"/>
                        <a:pt x="73" y="9"/>
                      </a:cubicBezTo>
                      <a:cubicBezTo>
                        <a:pt x="73" y="25"/>
                        <a:pt x="73" y="25"/>
                        <a:pt x="73" y="25"/>
                      </a:cubicBez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59" y="25"/>
                        <a:pt x="55" y="29"/>
                        <a:pt x="55" y="35"/>
                      </a:cubicBezTo>
                      <a:cubicBezTo>
                        <a:pt x="55" y="40"/>
                        <a:pt x="59" y="44"/>
                        <a:pt x="64" y="44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73" y="61"/>
                        <a:pt x="73" y="61"/>
                        <a:pt x="73" y="61"/>
                      </a:cubicBezTo>
                      <a:lnTo>
                        <a:pt x="9" y="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21517" name="Freeform 13"/>
                <p:cNvSpPr/>
                <p:nvPr/>
              </p:nvSpPr>
              <p:spPr bwMode="auto">
                <a:xfrm>
                  <a:off x="44" y="0"/>
                  <a:ext cx="192" cy="165"/>
                </a:xfrm>
                <a:custGeom>
                  <a:avLst/>
                  <a:gdLst>
                    <a:gd name="T0" fmla="*/ 77 w 81"/>
                    <a:gd name="T1" fmla="*/ 0 h 70"/>
                    <a:gd name="T2" fmla="*/ 4 w 81"/>
                    <a:gd name="T3" fmla="*/ 0 h 70"/>
                    <a:gd name="T4" fmla="*/ 0 w 81"/>
                    <a:gd name="T5" fmla="*/ 4 h 70"/>
                    <a:gd name="T6" fmla="*/ 4 w 81"/>
                    <a:gd name="T7" fmla="*/ 9 h 70"/>
                    <a:gd name="T8" fmla="*/ 73 w 81"/>
                    <a:gd name="T9" fmla="*/ 9 h 70"/>
                    <a:gd name="T10" fmla="*/ 73 w 81"/>
                    <a:gd name="T11" fmla="*/ 65 h 70"/>
                    <a:gd name="T12" fmla="*/ 77 w 81"/>
                    <a:gd name="T13" fmla="*/ 70 h 70"/>
                    <a:gd name="T14" fmla="*/ 81 w 81"/>
                    <a:gd name="T15" fmla="*/ 65 h 70"/>
                    <a:gd name="T16" fmla="*/ 81 w 81"/>
                    <a:gd name="T17" fmla="*/ 4 h 70"/>
                    <a:gd name="T18" fmla="*/ 77 w 81"/>
                    <a:gd name="T1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" h="70">
                      <a:moveTo>
                        <a:pt x="77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"/>
                        <a:pt x="2" y="9"/>
                        <a:pt x="4" y="9"/>
                      </a:cubicBezTo>
                      <a:cubicBezTo>
                        <a:pt x="73" y="9"/>
                        <a:pt x="73" y="9"/>
                        <a:pt x="73" y="9"/>
                      </a:cubicBezTo>
                      <a:cubicBezTo>
                        <a:pt x="73" y="65"/>
                        <a:pt x="73" y="65"/>
                        <a:pt x="73" y="65"/>
                      </a:cubicBezTo>
                      <a:cubicBezTo>
                        <a:pt x="73" y="68"/>
                        <a:pt x="75" y="70"/>
                        <a:pt x="77" y="70"/>
                      </a:cubicBezTo>
                      <a:cubicBezTo>
                        <a:pt x="79" y="70"/>
                        <a:pt x="81" y="68"/>
                        <a:pt x="81" y="65"/>
                      </a:cubicBezTo>
                      <a:cubicBezTo>
                        <a:pt x="81" y="4"/>
                        <a:pt x="81" y="4"/>
                        <a:pt x="81" y="4"/>
                      </a:cubicBezTo>
                      <a:cubicBezTo>
                        <a:pt x="81" y="2"/>
                        <a:pt x="79" y="0"/>
                        <a:pt x="77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1518" name="Group 14"/>
              <p:cNvGrpSpPr/>
              <p:nvPr/>
            </p:nvGrpSpPr>
            <p:grpSpPr bwMode="auto">
              <a:xfrm>
                <a:off x="7076017" y="2869144"/>
                <a:ext cx="505883" cy="501649"/>
                <a:chOff x="0" y="0"/>
                <a:chExt cx="239" cy="237"/>
              </a:xfrm>
            </p:grpSpPr>
            <p:sp>
              <p:nvSpPr>
                <p:cNvPr id="21519" name="Freeform 15"/>
                <p:cNvSpPr/>
                <p:nvPr/>
              </p:nvSpPr>
              <p:spPr bwMode="auto">
                <a:xfrm>
                  <a:off x="0" y="22"/>
                  <a:ext cx="217" cy="215"/>
                </a:xfrm>
                <a:custGeom>
                  <a:avLst/>
                  <a:gdLst>
                    <a:gd name="T0" fmla="*/ 87 w 92"/>
                    <a:gd name="T1" fmla="*/ 41 h 91"/>
                    <a:gd name="T2" fmla="*/ 83 w 92"/>
                    <a:gd name="T3" fmla="*/ 45 h 91"/>
                    <a:gd name="T4" fmla="*/ 83 w 92"/>
                    <a:gd name="T5" fmla="*/ 67 h 91"/>
                    <a:gd name="T6" fmla="*/ 73 w 92"/>
                    <a:gd name="T7" fmla="*/ 81 h 91"/>
                    <a:gd name="T8" fmla="*/ 68 w 92"/>
                    <a:gd name="T9" fmla="*/ 82 h 91"/>
                    <a:gd name="T10" fmla="*/ 24 w 92"/>
                    <a:gd name="T11" fmla="*/ 82 h 91"/>
                    <a:gd name="T12" fmla="*/ 9 w 92"/>
                    <a:gd name="T13" fmla="*/ 67 h 91"/>
                    <a:gd name="T14" fmla="*/ 9 w 92"/>
                    <a:gd name="T15" fmla="*/ 24 h 91"/>
                    <a:gd name="T16" fmla="*/ 24 w 92"/>
                    <a:gd name="T17" fmla="*/ 8 h 91"/>
                    <a:gd name="T18" fmla="*/ 46 w 92"/>
                    <a:gd name="T19" fmla="*/ 8 h 91"/>
                    <a:gd name="T20" fmla="*/ 50 w 92"/>
                    <a:gd name="T21" fmla="*/ 4 h 91"/>
                    <a:gd name="T22" fmla="*/ 46 w 92"/>
                    <a:gd name="T23" fmla="*/ 0 h 91"/>
                    <a:gd name="T24" fmla="*/ 24 w 92"/>
                    <a:gd name="T25" fmla="*/ 0 h 91"/>
                    <a:gd name="T26" fmla="*/ 0 w 92"/>
                    <a:gd name="T27" fmla="*/ 24 h 91"/>
                    <a:gd name="T28" fmla="*/ 0 w 92"/>
                    <a:gd name="T29" fmla="*/ 67 h 91"/>
                    <a:gd name="T30" fmla="*/ 24 w 92"/>
                    <a:gd name="T31" fmla="*/ 91 h 91"/>
                    <a:gd name="T32" fmla="*/ 68 w 92"/>
                    <a:gd name="T33" fmla="*/ 91 h 91"/>
                    <a:gd name="T34" fmla="*/ 76 w 92"/>
                    <a:gd name="T35" fmla="*/ 89 h 91"/>
                    <a:gd name="T36" fmla="*/ 92 w 92"/>
                    <a:gd name="T37" fmla="*/ 67 h 91"/>
                    <a:gd name="T38" fmla="*/ 92 w 92"/>
                    <a:gd name="T39" fmla="*/ 45 h 91"/>
                    <a:gd name="T40" fmla="*/ 87 w 92"/>
                    <a:gd name="T41" fmla="*/ 4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2" h="91">
                      <a:moveTo>
                        <a:pt x="87" y="41"/>
                      </a:moveTo>
                      <a:cubicBezTo>
                        <a:pt x="85" y="41"/>
                        <a:pt x="83" y="43"/>
                        <a:pt x="83" y="45"/>
                      </a:cubicBezTo>
                      <a:cubicBezTo>
                        <a:pt x="83" y="67"/>
                        <a:pt x="83" y="67"/>
                        <a:pt x="83" y="67"/>
                      </a:cubicBezTo>
                      <a:cubicBezTo>
                        <a:pt x="83" y="73"/>
                        <a:pt x="79" y="79"/>
                        <a:pt x="73" y="81"/>
                      </a:cubicBezTo>
                      <a:cubicBezTo>
                        <a:pt x="71" y="82"/>
                        <a:pt x="70" y="82"/>
                        <a:pt x="68" y="82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16" y="82"/>
                        <a:pt x="9" y="75"/>
                        <a:pt x="9" y="67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15"/>
                        <a:pt x="16" y="8"/>
                        <a:pt x="24" y="8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48" y="8"/>
                        <a:pt x="50" y="6"/>
                        <a:pt x="50" y="4"/>
                      </a:cubicBezTo>
                      <a:cubicBezTo>
                        <a:pt x="50" y="2"/>
                        <a:pt x="48" y="0"/>
                        <a:pt x="4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80"/>
                        <a:pt x="11" y="91"/>
                        <a:pt x="24" y="91"/>
                      </a:cubicBezTo>
                      <a:cubicBezTo>
                        <a:pt x="68" y="91"/>
                        <a:pt x="68" y="91"/>
                        <a:pt x="68" y="91"/>
                      </a:cubicBezTo>
                      <a:cubicBezTo>
                        <a:pt x="71" y="91"/>
                        <a:pt x="74" y="90"/>
                        <a:pt x="76" y="89"/>
                      </a:cubicBezTo>
                      <a:cubicBezTo>
                        <a:pt x="85" y="86"/>
                        <a:pt x="92" y="77"/>
                        <a:pt x="92" y="67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92" y="43"/>
                        <a:pt x="90" y="41"/>
                        <a:pt x="87" y="41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21520" name="Freeform 16"/>
                <p:cNvSpPr>
                  <a:spLocks noEditPoints="1"/>
                </p:cNvSpPr>
                <p:nvPr/>
              </p:nvSpPr>
              <p:spPr bwMode="auto">
                <a:xfrm>
                  <a:off x="135" y="0"/>
                  <a:ext cx="104" cy="104"/>
                </a:xfrm>
                <a:custGeom>
                  <a:avLst/>
                  <a:gdLst>
                    <a:gd name="T0" fmla="*/ 22 w 44"/>
                    <a:gd name="T1" fmla="*/ 0 h 44"/>
                    <a:gd name="T2" fmla="*/ 0 w 44"/>
                    <a:gd name="T3" fmla="*/ 22 h 44"/>
                    <a:gd name="T4" fmla="*/ 22 w 44"/>
                    <a:gd name="T5" fmla="*/ 44 h 44"/>
                    <a:gd name="T6" fmla="*/ 44 w 44"/>
                    <a:gd name="T7" fmla="*/ 22 h 44"/>
                    <a:gd name="T8" fmla="*/ 22 w 44"/>
                    <a:gd name="T9" fmla="*/ 0 h 44"/>
                    <a:gd name="T10" fmla="*/ 22 w 44"/>
                    <a:gd name="T11" fmla="*/ 35 h 44"/>
                    <a:gd name="T12" fmla="*/ 8 w 44"/>
                    <a:gd name="T13" fmla="*/ 22 h 44"/>
                    <a:gd name="T14" fmla="*/ 22 w 44"/>
                    <a:gd name="T15" fmla="*/ 8 h 44"/>
                    <a:gd name="T16" fmla="*/ 35 w 44"/>
                    <a:gd name="T17" fmla="*/ 22 h 44"/>
                    <a:gd name="T18" fmla="*/ 22 w 44"/>
                    <a:gd name="T19" fmla="*/ 3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9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9"/>
                        <a:pt x="34" y="0"/>
                        <a:pt x="22" y="0"/>
                      </a:cubicBezTo>
                      <a:moveTo>
                        <a:pt x="22" y="35"/>
                      </a:moveTo>
                      <a:cubicBezTo>
                        <a:pt x="14" y="35"/>
                        <a:pt x="8" y="29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ubicBezTo>
                        <a:pt x="29" y="8"/>
                        <a:pt x="35" y="14"/>
                        <a:pt x="35" y="22"/>
                      </a:cubicBezTo>
                      <a:cubicBezTo>
                        <a:pt x="35" y="29"/>
                        <a:pt x="29" y="35"/>
                        <a:pt x="22" y="3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21521" name="Freeform 17"/>
                <p:cNvSpPr/>
                <p:nvPr/>
              </p:nvSpPr>
              <p:spPr bwMode="auto">
                <a:xfrm>
                  <a:off x="80" y="97"/>
                  <a:ext cx="57" cy="21"/>
                </a:xfrm>
                <a:custGeom>
                  <a:avLst/>
                  <a:gdLst>
                    <a:gd name="T0" fmla="*/ 0 w 24"/>
                    <a:gd name="T1" fmla="*/ 4 h 9"/>
                    <a:gd name="T2" fmla="*/ 5 w 24"/>
                    <a:gd name="T3" fmla="*/ 9 h 9"/>
                    <a:gd name="T4" fmla="*/ 20 w 24"/>
                    <a:gd name="T5" fmla="*/ 9 h 9"/>
                    <a:gd name="T6" fmla="*/ 24 w 24"/>
                    <a:gd name="T7" fmla="*/ 4 h 9"/>
                    <a:gd name="T8" fmla="*/ 20 w 24"/>
                    <a:gd name="T9" fmla="*/ 0 h 9"/>
                    <a:gd name="T10" fmla="*/ 5 w 24"/>
                    <a:gd name="T11" fmla="*/ 0 h 9"/>
                    <a:gd name="T12" fmla="*/ 0 w 24"/>
                    <a:gd name="T13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9">
                      <a:moveTo>
                        <a:pt x="0" y="4"/>
                      </a:moveTo>
                      <a:cubicBezTo>
                        <a:pt x="0" y="7"/>
                        <a:pt x="2" y="9"/>
                        <a:pt x="5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2" y="9"/>
                        <a:pt x="24" y="7"/>
                        <a:pt x="24" y="4"/>
                      </a:cubicBezTo>
                      <a:cubicBezTo>
                        <a:pt x="24" y="2"/>
                        <a:pt x="22" y="0"/>
                        <a:pt x="2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21522" name="Freeform 18"/>
                <p:cNvSpPr/>
                <p:nvPr/>
              </p:nvSpPr>
              <p:spPr bwMode="auto">
                <a:xfrm>
                  <a:off x="80" y="140"/>
                  <a:ext cx="57" cy="21"/>
                </a:xfrm>
                <a:custGeom>
                  <a:avLst/>
                  <a:gdLst>
                    <a:gd name="T0" fmla="*/ 20 w 24"/>
                    <a:gd name="T1" fmla="*/ 0 h 9"/>
                    <a:gd name="T2" fmla="*/ 5 w 24"/>
                    <a:gd name="T3" fmla="*/ 0 h 9"/>
                    <a:gd name="T4" fmla="*/ 0 w 24"/>
                    <a:gd name="T5" fmla="*/ 4 h 9"/>
                    <a:gd name="T6" fmla="*/ 5 w 24"/>
                    <a:gd name="T7" fmla="*/ 9 h 9"/>
                    <a:gd name="T8" fmla="*/ 20 w 24"/>
                    <a:gd name="T9" fmla="*/ 9 h 9"/>
                    <a:gd name="T10" fmla="*/ 24 w 24"/>
                    <a:gd name="T11" fmla="*/ 4 h 9"/>
                    <a:gd name="T12" fmla="*/ 20 w 24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9">
                      <a:moveTo>
                        <a:pt x="20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"/>
                        <a:pt x="2" y="9"/>
                        <a:pt x="5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2" y="9"/>
                        <a:pt x="24" y="7"/>
                        <a:pt x="24" y="4"/>
                      </a:cubicBezTo>
                      <a:cubicBezTo>
                        <a:pt x="24" y="2"/>
                        <a:pt x="22" y="0"/>
                        <a:pt x="20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1523" name="Group 19"/>
              <p:cNvGrpSpPr/>
              <p:nvPr/>
            </p:nvGrpSpPr>
            <p:grpSpPr bwMode="auto">
              <a:xfrm>
                <a:off x="2343151" y="2883959"/>
                <a:ext cx="499533" cy="501651"/>
                <a:chOff x="0" y="0"/>
                <a:chExt cx="236" cy="237"/>
              </a:xfrm>
            </p:grpSpPr>
            <p:sp>
              <p:nvSpPr>
                <p:cNvPr id="21524" name="Freeform 20"/>
                <p:cNvSpPr>
                  <a:spLocks noEditPoints="1"/>
                </p:cNvSpPr>
                <p:nvPr/>
              </p:nvSpPr>
              <p:spPr bwMode="auto">
                <a:xfrm>
                  <a:off x="63" y="64"/>
                  <a:ext cx="109" cy="109"/>
                </a:xfrm>
                <a:custGeom>
                  <a:avLst/>
                  <a:gdLst>
                    <a:gd name="T0" fmla="*/ 40 w 46"/>
                    <a:gd name="T1" fmla="*/ 1 h 46"/>
                    <a:gd name="T2" fmla="*/ 13 w 46"/>
                    <a:gd name="T3" fmla="*/ 10 h 46"/>
                    <a:gd name="T4" fmla="*/ 13 w 46"/>
                    <a:gd name="T5" fmla="*/ 10 h 46"/>
                    <a:gd name="T6" fmla="*/ 12 w 46"/>
                    <a:gd name="T7" fmla="*/ 11 h 46"/>
                    <a:gd name="T8" fmla="*/ 12 w 46"/>
                    <a:gd name="T9" fmla="*/ 11 h 46"/>
                    <a:gd name="T10" fmla="*/ 11 w 46"/>
                    <a:gd name="T11" fmla="*/ 11 h 46"/>
                    <a:gd name="T12" fmla="*/ 11 w 46"/>
                    <a:gd name="T13" fmla="*/ 12 h 46"/>
                    <a:gd name="T14" fmla="*/ 11 w 46"/>
                    <a:gd name="T15" fmla="*/ 12 h 46"/>
                    <a:gd name="T16" fmla="*/ 10 w 46"/>
                    <a:gd name="T17" fmla="*/ 13 h 46"/>
                    <a:gd name="T18" fmla="*/ 10 w 46"/>
                    <a:gd name="T19" fmla="*/ 13 h 46"/>
                    <a:gd name="T20" fmla="*/ 0 w 46"/>
                    <a:gd name="T21" fmla="*/ 40 h 46"/>
                    <a:gd name="T22" fmla="*/ 1 w 46"/>
                    <a:gd name="T23" fmla="*/ 45 h 46"/>
                    <a:gd name="T24" fmla="*/ 4 w 46"/>
                    <a:gd name="T25" fmla="*/ 46 h 46"/>
                    <a:gd name="T26" fmla="*/ 6 w 46"/>
                    <a:gd name="T27" fmla="*/ 46 h 46"/>
                    <a:gd name="T28" fmla="*/ 33 w 46"/>
                    <a:gd name="T29" fmla="*/ 36 h 46"/>
                    <a:gd name="T30" fmla="*/ 33 w 46"/>
                    <a:gd name="T31" fmla="*/ 36 h 46"/>
                    <a:gd name="T32" fmla="*/ 34 w 46"/>
                    <a:gd name="T33" fmla="*/ 35 h 46"/>
                    <a:gd name="T34" fmla="*/ 34 w 46"/>
                    <a:gd name="T35" fmla="*/ 35 h 46"/>
                    <a:gd name="T36" fmla="*/ 35 w 46"/>
                    <a:gd name="T37" fmla="*/ 35 h 46"/>
                    <a:gd name="T38" fmla="*/ 35 w 46"/>
                    <a:gd name="T39" fmla="*/ 34 h 46"/>
                    <a:gd name="T40" fmla="*/ 35 w 46"/>
                    <a:gd name="T41" fmla="*/ 34 h 46"/>
                    <a:gd name="T42" fmla="*/ 36 w 46"/>
                    <a:gd name="T43" fmla="*/ 33 h 46"/>
                    <a:gd name="T44" fmla="*/ 36 w 46"/>
                    <a:gd name="T45" fmla="*/ 33 h 46"/>
                    <a:gd name="T46" fmla="*/ 45 w 46"/>
                    <a:gd name="T47" fmla="*/ 6 h 46"/>
                    <a:gd name="T48" fmla="*/ 44 w 46"/>
                    <a:gd name="T49" fmla="*/ 2 h 46"/>
                    <a:gd name="T50" fmla="*/ 40 w 46"/>
                    <a:gd name="T51" fmla="*/ 1 h 46"/>
                    <a:gd name="T52" fmla="*/ 12 w 46"/>
                    <a:gd name="T53" fmla="*/ 34 h 46"/>
                    <a:gd name="T54" fmla="*/ 16 w 46"/>
                    <a:gd name="T55" fmla="*/ 22 h 46"/>
                    <a:gd name="T56" fmla="*/ 24 w 46"/>
                    <a:gd name="T57" fmla="*/ 30 h 46"/>
                    <a:gd name="T58" fmla="*/ 12 w 46"/>
                    <a:gd name="T59" fmla="*/ 3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6" h="46">
                      <a:moveTo>
                        <a:pt x="40" y="1"/>
                      </a:move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0"/>
                        <a:pt x="12" y="11"/>
                        <a:pt x="12" y="11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11" y="11"/>
                        <a:pt x="11" y="12"/>
                        <a:pt x="11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1" y="12"/>
                        <a:pt x="10" y="12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2"/>
                        <a:pt x="0" y="43"/>
                        <a:pt x="1" y="45"/>
                      </a:cubicBezTo>
                      <a:cubicBezTo>
                        <a:pt x="2" y="45"/>
                        <a:pt x="3" y="46"/>
                        <a:pt x="4" y="46"/>
                      </a:cubicBezTo>
                      <a:cubicBezTo>
                        <a:pt x="5" y="46"/>
                        <a:pt x="5" y="46"/>
                        <a:pt x="6" y="4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36"/>
                        <a:pt x="34" y="35"/>
                        <a:pt x="34" y="35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5"/>
                        <a:pt x="35" y="34"/>
                        <a:pt x="35" y="34"/>
                      </a:cubicBezTo>
                      <a:cubicBezTo>
                        <a:pt x="35" y="34"/>
                        <a:pt x="35" y="34"/>
                        <a:pt x="35" y="34"/>
                      </a:cubicBezTo>
                      <a:cubicBezTo>
                        <a:pt x="35" y="34"/>
                        <a:pt x="35" y="34"/>
                        <a:pt x="36" y="33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3"/>
                        <a:pt x="44" y="2"/>
                      </a:cubicBezTo>
                      <a:cubicBezTo>
                        <a:pt x="43" y="0"/>
                        <a:pt x="42" y="0"/>
                        <a:pt x="40" y="1"/>
                      </a:cubicBezTo>
                      <a:moveTo>
                        <a:pt x="12" y="34"/>
                      </a:move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24" y="30"/>
                        <a:pt x="24" y="30"/>
                        <a:pt x="24" y="30"/>
                      </a:cubicBezTo>
                      <a:lnTo>
                        <a:pt x="12" y="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21525" name="Freeform 21"/>
                <p:cNvSpPr>
                  <a:spLocks noEditPoints="1"/>
                </p:cNvSpPr>
                <p:nvPr/>
              </p:nvSpPr>
              <p:spPr bwMode="auto">
                <a:xfrm>
                  <a:off x="0" y="0"/>
                  <a:ext cx="236" cy="237"/>
                </a:xfrm>
                <a:custGeom>
                  <a:avLst/>
                  <a:gdLst>
                    <a:gd name="T0" fmla="*/ 81 w 100"/>
                    <a:gd name="T1" fmla="*/ 0 h 100"/>
                    <a:gd name="T2" fmla="*/ 18 w 100"/>
                    <a:gd name="T3" fmla="*/ 0 h 100"/>
                    <a:gd name="T4" fmla="*/ 0 w 100"/>
                    <a:gd name="T5" fmla="*/ 18 h 100"/>
                    <a:gd name="T6" fmla="*/ 0 w 100"/>
                    <a:gd name="T7" fmla="*/ 82 h 100"/>
                    <a:gd name="T8" fmla="*/ 18 w 100"/>
                    <a:gd name="T9" fmla="*/ 100 h 100"/>
                    <a:gd name="T10" fmla="*/ 81 w 100"/>
                    <a:gd name="T11" fmla="*/ 100 h 100"/>
                    <a:gd name="T12" fmla="*/ 85 w 100"/>
                    <a:gd name="T13" fmla="*/ 100 h 100"/>
                    <a:gd name="T14" fmla="*/ 100 w 100"/>
                    <a:gd name="T15" fmla="*/ 82 h 100"/>
                    <a:gd name="T16" fmla="*/ 100 w 100"/>
                    <a:gd name="T17" fmla="*/ 18 h 100"/>
                    <a:gd name="T18" fmla="*/ 81 w 100"/>
                    <a:gd name="T19" fmla="*/ 0 h 100"/>
                    <a:gd name="T20" fmla="*/ 92 w 100"/>
                    <a:gd name="T21" fmla="*/ 82 h 100"/>
                    <a:gd name="T22" fmla="*/ 84 w 100"/>
                    <a:gd name="T23" fmla="*/ 91 h 100"/>
                    <a:gd name="T24" fmla="*/ 81 w 100"/>
                    <a:gd name="T25" fmla="*/ 92 h 100"/>
                    <a:gd name="T26" fmla="*/ 18 w 100"/>
                    <a:gd name="T27" fmla="*/ 92 h 100"/>
                    <a:gd name="T28" fmla="*/ 8 w 100"/>
                    <a:gd name="T29" fmla="*/ 82 h 100"/>
                    <a:gd name="T30" fmla="*/ 8 w 100"/>
                    <a:gd name="T31" fmla="*/ 18 h 100"/>
                    <a:gd name="T32" fmla="*/ 18 w 100"/>
                    <a:gd name="T33" fmla="*/ 8 h 100"/>
                    <a:gd name="T34" fmla="*/ 81 w 100"/>
                    <a:gd name="T35" fmla="*/ 8 h 100"/>
                    <a:gd name="T36" fmla="*/ 92 w 100"/>
                    <a:gd name="T37" fmla="*/ 18 h 100"/>
                    <a:gd name="T38" fmla="*/ 92 w 100"/>
                    <a:gd name="T39" fmla="*/ 8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0" h="100">
                      <a:moveTo>
                        <a:pt x="81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92"/>
                        <a:pt x="8" y="100"/>
                        <a:pt x="18" y="100"/>
                      </a:cubicBezTo>
                      <a:cubicBezTo>
                        <a:pt x="81" y="100"/>
                        <a:pt x="81" y="100"/>
                        <a:pt x="81" y="100"/>
                      </a:cubicBezTo>
                      <a:cubicBezTo>
                        <a:pt x="83" y="100"/>
                        <a:pt x="84" y="100"/>
                        <a:pt x="85" y="100"/>
                      </a:cubicBezTo>
                      <a:cubicBezTo>
                        <a:pt x="94" y="98"/>
                        <a:pt x="100" y="90"/>
                        <a:pt x="100" y="82"/>
                      </a:cubicBezTo>
                      <a:cubicBezTo>
                        <a:pt x="100" y="18"/>
                        <a:pt x="100" y="18"/>
                        <a:pt x="100" y="18"/>
                      </a:cubicBezTo>
                      <a:cubicBezTo>
                        <a:pt x="100" y="8"/>
                        <a:pt x="92" y="0"/>
                        <a:pt x="81" y="0"/>
                      </a:cubicBezTo>
                      <a:moveTo>
                        <a:pt x="92" y="82"/>
                      </a:moveTo>
                      <a:cubicBezTo>
                        <a:pt x="92" y="86"/>
                        <a:pt x="88" y="90"/>
                        <a:pt x="84" y="91"/>
                      </a:cubicBezTo>
                      <a:cubicBezTo>
                        <a:pt x="83" y="92"/>
                        <a:pt x="82" y="92"/>
                        <a:pt x="81" y="9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13" y="92"/>
                        <a:pt x="8" y="87"/>
                        <a:pt x="8" y="82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3"/>
                        <a:pt x="13" y="8"/>
                        <a:pt x="18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7" y="8"/>
                        <a:pt x="92" y="13"/>
                        <a:pt x="92" y="18"/>
                      </a:cubicBezTo>
                      <a:lnTo>
                        <a:pt x="92" y="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1661393" y="4669478"/>
              <a:ext cx="21591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Included one Jar package in both Client and Server applications.</a:t>
              </a:r>
              <a:endParaRPr lang="zh-CN" altLang="en-US" sz="1400" dirty="0">
                <a:latin typeface="Cambria Math" panose="02040503050406030204" pitchFamily="18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64459" y="4140797"/>
              <a:ext cx="2127007" cy="423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94690">
                <a:lnSpc>
                  <a:spcPct val="150000"/>
                </a:lnSpc>
              </a:pPr>
              <a:r>
                <a:rPr lang="en-US" altLang="zh-CN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JAR PACKAGE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026794" y="2450754"/>
              <a:ext cx="23761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Built Socket to communicate with these two applications. In both ends, we created one socket receiver thread to receive from the sender from the other side. </a:t>
              </a:r>
              <a:endParaRPr lang="zh-CN" altLang="en-US" sz="1400" dirty="0">
                <a:latin typeface="Cambria Math" panose="02040503050406030204" pitchFamily="18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098232" y="1987955"/>
              <a:ext cx="2127007" cy="46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94690">
                <a:lnSpc>
                  <a:spcPct val="150000"/>
                </a:lnSpc>
              </a:pPr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SOCKET</a:t>
              </a:r>
              <a:r>
                <a:rPr lang="en-US" dirty="0"/>
                <a:t> </a:t>
              </a:r>
              <a:endParaRPr lang="en-US" altLang="zh-CN" sz="14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733263" y="2835075"/>
              <a:ext cx="26193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just">
                <a:buAutoNum type="arabicPeriod"/>
              </a:pPr>
              <a:r>
                <a:rPr lang="en-US" altLang="zh-CN" sz="1400" dirty="0">
                  <a:latin typeface="Cambria Math" panose="02040503050406030204" pitchFamily="18" charset="0"/>
                  <a:ea typeface="Cambria Math" panose="02040503050406030204" pitchFamily="18" charset="0"/>
                  <a:sym typeface="+mn-ea"/>
                </a:rPr>
                <a:t>Producer-Consumer Pattern</a:t>
              </a:r>
            </a:p>
            <a:p>
              <a:pPr marL="228600" indent="-228600" algn="just">
                <a:buAutoNum type="arabicPeriod"/>
              </a:pPr>
              <a:r>
                <a:rPr lang="en-US" altLang="zh-CN" sz="1400" dirty="0">
                  <a:latin typeface="Cambria Math" panose="02040503050406030204" pitchFamily="18" charset="0"/>
                  <a:ea typeface="Cambria Math" panose="02040503050406030204" pitchFamily="18" charset="0"/>
                  <a:sym typeface="+mn-ea"/>
                </a:rPr>
                <a:t>Handler &amp; </a:t>
              </a:r>
              <a:r>
                <a:rPr lang="en-US" altLang="zh-CN" sz="1400" dirty="0" err="1">
                  <a:latin typeface="Cambria Math" panose="02040503050406030204" pitchFamily="18" charset="0"/>
                  <a:ea typeface="Cambria Math" panose="02040503050406030204" pitchFamily="18" charset="0"/>
                  <a:sym typeface="+mn-ea"/>
                </a:rPr>
                <a:t>Looper</a:t>
              </a:r>
              <a:endParaRPr lang="zh-CN" altLang="en-US" sz="1400" dirty="0">
                <a:latin typeface="Cambria Math" panose="02040503050406030204" pitchFamily="18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729334" y="2319194"/>
              <a:ext cx="2127007" cy="382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94690">
                <a:lnSpc>
                  <a:spcPct val="150000"/>
                </a:lnSpc>
              </a:pPr>
              <a:r>
                <a:rPr lang="en-US" altLang="zh-CN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DESIGN PATTERN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509791" y="4493897"/>
              <a:ext cx="21283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UI Thread, Socket Server Thread, Prepare Thread, Package Thread,  and Inventory Thread.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572841" y="4046012"/>
              <a:ext cx="2127007" cy="382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94690">
                <a:lnSpc>
                  <a:spcPct val="150000"/>
                </a:lnSpc>
              </a:pPr>
              <a:r>
                <a:rPr lang="en-US" altLang="zh-CN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MULTIPLE THREADS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14" y="549487"/>
            <a:ext cx="3349350" cy="576719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14788" y="242888"/>
            <a:ext cx="438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Technology Overview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615" y="1181690"/>
            <a:ext cx="6906935" cy="513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28420" y="1853538"/>
            <a:ext cx="11046006" cy="3121418"/>
            <a:chOff x="2251798" y="1591797"/>
            <a:chExt cx="8664356" cy="1796985"/>
          </a:xfrm>
        </p:grpSpPr>
        <p:grpSp>
          <p:nvGrpSpPr>
            <p:cNvPr id="2" name="组合 1"/>
            <p:cNvGrpSpPr/>
            <p:nvPr/>
          </p:nvGrpSpPr>
          <p:grpSpPr>
            <a:xfrm>
              <a:off x="2251798" y="1591797"/>
              <a:ext cx="8664356" cy="1796985"/>
              <a:chOff x="1825484" y="2103225"/>
              <a:chExt cx="8664356" cy="1796985"/>
            </a:xfrm>
          </p:grpSpPr>
          <p:sp>
            <p:nvSpPr>
              <p:cNvPr id="6" name="Rectangle: Rounded Corners 5"/>
              <p:cNvSpPr/>
              <p:nvPr/>
            </p:nvSpPr>
            <p:spPr>
              <a:xfrm>
                <a:off x="3529882" y="3051085"/>
                <a:ext cx="6959958" cy="8392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0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Rectangle: Rounded Corners 6"/>
              <p:cNvSpPr/>
              <p:nvPr/>
            </p:nvSpPr>
            <p:spPr>
              <a:xfrm>
                <a:off x="1825484" y="2103225"/>
                <a:ext cx="6959958" cy="8392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4888138" y="2103225"/>
                <a:ext cx="2680670" cy="1796985"/>
                <a:chOff x="2552700" y="1228726"/>
                <a:chExt cx="5172073" cy="3467101"/>
              </a:xfrm>
            </p:grpSpPr>
            <p:sp>
              <p:nvSpPr>
                <p:cNvPr id="25" name="Right Triangle 8"/>
                <p:cNvSpPr/>
                <p:nvPr/>
              </p:nvSpPr>
              <p:spPr>
                <a:xfrm rot="5400000">
                  <a:off x="6105523" y="1228727"/>
                  <a:ext cx="1619251" cy="1619249"/>
                </a:xfrm>
                <a:prstGeom prst="rtTriangle">
                  <a:avLst/>
                </a:prstGeom>
                <a:solidFill>
                  <a:srgbClr val="FF5D92"/>
                </a:solidFill>
                <a:ln>
                  <a:solidFill>
                    <a:srgbClr val="FF5D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Right Triangle 9"/>
                <p:cNvSpPr/>
                <p:nvPr/>
              </p:nvSpPr>
              <p:spPr>
                <a:xfrm rot="5400000">
                  <a:off x="4333872" y="3048002"/>
                  <a:ext cx="1619251" cy="1619249"/>
                </a:xfrm>
                <a:prstGeom prst="rt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Right Triangle 10"/>
                <p:cNvSpPr/>
                <p:nvPr/>
              </p:nvSpPr>
              <p:spPr>
                <a:xfrm rot="16200000">
                  <a:off x="4333873" y="1228727"/>
                  <a:ext cx="1619251" cy="1619250"/>
                </a:xfrm>
                <a:prstGeom prst="rtTriangle">
                  <a:avLst/>
                </a:prstGeom>
                <a:solidFill>
                  <a:srgbClr val="13ADD6"/>
                </a:solidFill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Right Triangle 11"/>
                <p:cNvSpPr/>
                <p:nvPr/>
              </p:nvSpPr>
              <p:spPr>
                <a:xfrm rot="16200000">
                  <a:off x="2552699" y="3076577"/>
                  <a:ext cx="1619251" cy="1619250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" name="Group 16"/>
              <p:cNvGrpSpPr/>
              <p:nvPr/>
            </p:nvGrpSpPr>
            <p:grpSpPr>
              <a:xfrm flipH="1">
                <a:off x="7568526" y="2272551"/>
                <a:ext cx="630460" cy="435353"/>
                <a:chOff x="6581417" y="4508968"/>
                <a:chExt cx="1165640" cy="804905"/>
              </a:xfrm>
              <a:solidFill>
                <a:schemeClr val="bg1"/>
              </a:solidFill>
            </p:grpSpPr>
            <p:sp>
              <p:nvSpPr>
                <p:cNvPr id="21" name="Rectangle: Rounded Corners 17"/>
                <p:cNvSpPr/>
                <p:nvPr/>
              </p:nvSpPr>
              <p:spPr>
                <a:xfrm>
                  <a:off x="6737230" y="4508968"/>
                  <a:ext cx="854015" cy="658255"/>
                </a:xfrm>
                <a:prstGeom prst="roundRect">
                  <a:avLst/>
                </a:prstGeom>
                <a:grpFill/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Rectangle 18"/>
                <p:cNvSpPr/>
                <p:nvPr/>
              </p:nvSpPr>
              <p:spPr>
                <a:xfrm>
                  <a:off x="6836434" y="4590294"/>
                  <a:ext cx="655607" cy="495603"/>
                </a:xfrm>
                <a:prstGeom prst="rect">
                  <a:avLst/>
                </a:prstGeom>
                <a:solidFill>
                  <a:srgbClr val="13ADD6"/>
                </a:solidFill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Freeform: Shape 19"/>
                <p:cNvSpPr/>
                <p:nvPr/>
              </p:nvSpPr>
              <p:spPr>
                <a:xfrm>
                  <a:off x="6581417" y="5217733"/>
                  <a:ext cx="1165640" cy="96140"/>
                </a:xfrm>
                <a:custGeom>
                  <a:avLst/>
                  <a:gdLst>
                    <a:gd name="connsiteX0" fmla="*/ 0 w 2193259"/>
                    <a:gd name="connsiteY0" fmla="*/ 0 h 138023"/>
                    <a:gd name="connsiteX1" fmla="*/ 2193259 w 2193259"/>
                    <a:gd name="connsiteY1" fmla="*/ 0 h 138023"/>
                    <a:gd name="connsiteX2" fmla="*/ 2193259 w 2193259"/>
                    <a:gd name="connsiteY2" fmla="*/ 67572 h 138023"/>
                    <a:gd name="connsiteX3" fmla="*/ 2122808 w 2193259"/>
                    <a:gd name="connsiteY3" fmla="*/ 138023 h 138023"/>
                    <a:gd name="connsiteX4" fmla="*/ 70451 w 2193259"/>
                    <a:gd name="connsiteY4" fmla="*/ 138023 h 138023"/>
                    <a:gd name="connsiteX5" fmla="*/ 0 w 2193259"/>
                    <a:gd name="connsiteY5" fmla="*/ 67572 h 138023"/>
                    <a:gd name="connsiteX6" fmla="*/ 0 w 2193259"/>
                    <a:gd name="connsiteY6" fmla="*/ 0 h 13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3259" h="138023">
                      <a:moveTo>
                        <a:pt x="0" y="0"/>
                      </a:moveTo>
                      <a:lnTo>
                        <a:pt x="2193259" y="0"/>
                      </a:lnTo>
                      <a:lnTo>
                        <a:pt x="2193259" y="67572"/>
                      </a:lnTo>
                      <a:cubicBezTo>
                        <a:pt x="2193259" y="106481"/>
                        <a:pt x="2161717" y="138023"/>
                        <a:pt x="2122808" y="138023"/>
                      </a:cubicBezTo>
                      <a:lnTo>
                        <a:pt x="70451" y="138023"/>
                      </a:lnTo>
                      <a:cubicBezTo>
                        <a:pt x="31542" y="138023"/>
                        <a:pt x="0" y="106481"/>
                        <a:pt x="0" y="6757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Rectangle 20"/>
                <p:cNvSpPr/>
                <p:nvPr/>
              </p:nvSpPr>
              <p:spPr>
                <a:xfrm>
                  <a:off x="7008962" y="5242943"/>
                  <a:ext cx="310549" cy="4571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" name="Group 26"/>
              <p:cNvGrpSpPr/>
              <p:nvPr/>
            </p:nvGrpSpPr>
            <p:grpSpPr>
              <a:xfrm>
                <a:off x="3873459" y="3243105"/>
                <a:ext cx="477241" cy="474965"/>
                <a:chOff x="5262370" y="2742828"/>
                <a:chExt cx="675892" cy="1542433"/>
              </a:xfrm>
              <a:solidFill>
                <a:schemeClr val="accent2"/>
              </a:solidFill>
            </p:grpSpPr>
            <p:sp>
              <p:nvSpPr>
                <p:cNvPr id="13" name="Freeform: Shape 27"/>
                <p:cNvSpPr/>
                <p:nvPr/>
              </p:nvSpPr>
              <p:spPr>
                <a:xfrm rot="10800000" flipH="1">
                  <a:off x="5262370" y="2742828"/>
                  <a:ext cx="675892" cy="1542433"/>
                </a:xfrm>
                <a:custGeom>
                  <a:avLst/>
                  <a:gdLst>
                    <a:gd name="connsiteX0" fmla="*/ 0 w 999747"/>
                    <a:gd name="connsiteY0" fmla="*/ 0 h 1605837"/>
                    <a:gd name="connsiteX1" fmla="*/ 999747 w 999747"/>
                    <a:gd name="connsiteY1" fmla="*/ 0 h 1605837"/>
                    <a:gd name="connsiteX2" fmla="*/ 999747 w 999747"/>
                    <a:gd name="connsiteY2" fmla="*/ 0 h 1605837"/>
                    <a:gd name="connsiteX3" fmla="*/ 0 w 999747"/>
                    <a:gd name="connsiteY3" fmla="*/ 0 h 1605837"/>
                    <a:gd name="connsiteX4" fmla="*/ 0 w 999747"/>
                    <a:gd name="connsiteY4" fmla="*/ 1605837 h 1605837"/>
                    <a:gd name="connsiteX5" fmla="*/ 0 w 999747"/>
                    <a:gd name="connsiteY5" fmla="*/ 1605837 h 1605837"/>
                    <a:gd name="connsiteX6" fmla="*/ 0 w 999747"/>
                    <a:gd name="connsiteY6" fmla="*/ 0 h 1605837"/>
                    <a:gd name="connsiteX0-1" fmla="*/ 0 w 999747"/>
                    <a:gd name="connsiteY0-2" fmla="*/ 8964 h 1614801"/>
                    <a:gd name="connsiteX1-3" fmla="*/ 999747 w 999747"/>
                    <a:gd name="connsiteY1-4" fmla="*/ 8964 h 1614801"/>
                    <a:gd name="connsiteX2-5" fmla="*/ 703911 w 999747"/>
                    <a:gd name="connsiteY2-6" fmla="*/ 0 h 1614801"/>
                    <a:gd name="connsiteX3-7" fmla="*/ 0 w 999747"/>
                    <a:gd name="connsiteY3-8" fmla="*/ 8964 h 1614801"/>
                    <a:gd name="connsiteX4-9" fmla="*/ 0 w 999747"/>
                    <a:gd name="connsiteY4-10" fmla="*/ 1614801 h 1614801"/>
                    <a:gd name="connsiteX5-11" fmla="*/ 0 w 999747"/>
                    <a:gd name="connsiteY5-12" fmla="*/ 1614801 h 1614801"/>
                    <a:gd name="connsiteX6-13" fmla="*/ 0 w 999747"/>
                    <a:gd name="connsiteY6-14" fmla="*/ 8964 h 1614801"/>
                    <a:gd name="connsiteX0-15" fmla="*/ 0 w 703911"/>
                    <a:gd name="connsiteY0-16" fmla="*/ 8964 h 1614801"/>
                    <a:gd name="connsiteX1-17" fmla="*/ 703911 w 703911"/>
                    <a:gd name="connsiteY1-18" fmla="*/ 0 h 1614801"/>
                    <a:gd name="connsiteX2-19" fmla="*/ 0 w 703911"/>
                    <a:gd name="connsiteY2-20" fmla="*/ 8964 h 1614801"/>
                    <a:gd name="connsiteX3-21" fmla="*/ 0 w 703911"/>
                    <a:gd name="connsiteY3-22" fmla="*/ 1614801 h 1614801"/>
                    <a:gd name="connsiteX4-23" fmla="*/ 0 w 703911"/>
                    <a:gd name="connsiteY4-24" fmla="*/ 1614801 h 1614801"/>
                    <a:gd name="connsiteX5-25" fmla="*/ 0 w 703911"/>
                    <a:gd name="connsiteY5-26" fmla="*/ 8964 h 1614801"/>
                    <a:gd name="connsiteX0-27" fmla="*/ 0 w 703911"/>
                    <a:gd name="connsiteY0-28" fmla="*/ 8964 h 1614801"/>
                    <a:gd name="connsiteX1-29" fmla="*/ 703911 w 703911"/>
                    <a:gd name="connsiteY1-30" fmla="*/ 0 h 1614801"/>
                    <a:gd name="connsiteX2-31" fmla="*/ 0 w 703911"/>
                    <a:gd name="connsiteY2-32" fmla="*/ 8964 h 1614801"/>
                    <a:gd name="connsiteX3-33" fmla="*/ 0 w 703911"/>
                    <a:gd name="connsiteY3-34" fmla="*/ 1614801 h 1614801"/>
                    <a:gd name="connsiteX4-35" fmla="*/ 0 w 703911"/>
                    <a:gd name="connsiteY4-36" fmla="*/ 1614801 h 1614801"/>
                    <a:gd name="connsiteX5-37" fmla="*/ 0 w 703911"/>
                    <a:gd name="connsiteY5-38" fmla="*/ 8964 h 1614801"/>
                    <a:gd name="connsiteX0-39" fmla="*/ 0 w 703911"/>
                    <a:gd name="connsiteY0-40" fmla="*/ 0 h 1605837"/>
                    <a:gd name="connsiteX1-41" fmla="*/ 703911 w 703911"/>
                    <a:gd name="connsiteY1-42" fmla="*/ 8965 h 1605837"/>
                    <a:gd name="connsiteX2-43" fmla="*/ 0 w 703911"/>
                    <a:gd name="connsiteY2-44" fmla="*/ 0 h 1605837"/>
                    <a:gd name="connsiteX3-45" fmla="*/ 0 w 703911"/>
                    <a:gd name="connsiteY3-46" fmla="*/ 1605837 h 1605837"/>
                    <a:gd name="connsiteX4-47" fmla="*/ 0 w 703911"/>
                    <a:gd name="connsiteY4-48" fmla="*/ 1605837 h 1605837"/>
                    <a:gd name="connsiteX5-49" fmla="*/ 0 w 703911"/>
                    <a:gd name="connsiteY5-50" fmla="*/ 0 h 1605837"/>
                    <a:gd name="connsiteX0-51" fmla="*/ 0 w 506687"/>
                    <a:gd name="connsiteY0-52" fmla="*/ 0 h 1605837"/>
                    <a:gd name="connsiteX1-53" fmla="*/ 506687 w 506687"/>
                    <a:gd name="connsiteY1-54" fmla="*/ 1 h 1605837"/>
                    <a:gd name="connsiteX2-55" fmla="*/ 0 w 506687"/>
                    <a:gd name="connsiteY2-56" fmla="*/ 0 h 1605837"/>
                    <a:gd name="connsiteX3-57" fmla="*/ 0 w 506687"/>
                    <a:gd name="connsiteY3-58" fmla="*/ 1605837 h 1605837"/>
                    <a:gd name="connsiteX4-59" fmla="*/ 0 w 506687"/>
                    <a:gd name="connsiteY4-60" fmla="*/ 1605837 h 1605837"/>
                    <a:gd name="connsiteX5-61" fmla="*/ 0 w 506687"/>
                    <a:gd name="connsiteY5-62" fmla="*/ 0 h 160583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506687" h="1605837">
                      <a:moveTo>
                        <a:pt x="0" y="0"/>
                      </a:moveTo>
                      <a:lnTo>
                        <a:pt x="506687" y="1"/>
                      </a:lnTo>
                      <a:lnTo>
                        <a:pt x="0" y="0"/>
                      </a:lnTo>
                      <a:lnTo>
                        <a:pt x="0" y="1605837"/>
                      </a:lnTo>
                      <a:lnTo>
                        <a:pt x="0" y="16058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" name="Flowchart: Process 28"/>
                <p:cNvSpPr/>
                <p:nvPr/>
              </p:nvSpPr>
              <p:spPr>
                <a:xfrm>
                  <a:off x="5378824" y="3413889"/>
                  <a:ext cx="89647" cy="871371"/>
                </a:xfrm>
                <a:prstGeom prst="flowChartProcess">
                  <a:avLst/>
                </a:prstGeom>
                <a:grp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Flowchart: Process 29"/>
                <p:cNvSpPr/>
                <p:nvPr/>
              </p:nvSpPr>
              <p:spPr>
                <a:xfrm>
                  <a:off x="5805183" y="2754631"/>
                  <a:ext cx="102558" cy="1499940"/>
                </a:xfrm>
                <a:prstGeom prst="flowChartProcess">
                  <a:avLst/>
                </a:prstGeom>
                <a:grp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" name="Flowchart: Process 30"/>
                <p:cNvSpPr/>
                <p:nvPr/>
              </p:nvSpPr>
              <p:spPr>
                <a:xfrm>
                  <a:off x="5582880" y="3079518"/>
                  <a:ext cx="89649" cy="1174478"/>
                </a:xfrm>
                <a:prstGeom prst="flowChartProcess">
                  <a:avLst/>
                </a:prstGeom>
                <a:grp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38" name="文本框 37"/>
            <p:cNvSpPr txBox="1"/>
            <p:nvPr/>
          </p:nvSpPr>
          <p:spPr>
            <a:xfrm>
              <a:off x="2564239" y="1711322"/>
              <a:ext cx="3961453" cy="59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zh-CN" sz="1400" b="1" dirty="0">
                  <a:latin typeface="Cambria Math" panose="02040503050406030204" pitchFamily="18" charset="0"/>
                  <a:ea typeface="Cambria Math" panose="02040503050406030204" pitchFamily="18" charset="0"/>
                  <a:sym typeface="+mn-ea"/>
                </a:rPr>
                <a:t>Producer – C</a:t>
              </a:r>
              <a:r>
                <a:rPr lang="en-US" altLang="en-US" sz="1400" b="1" dirty="0">
                  <a:latin typeface="Cambria Math" panose="02040503050406030204" pitchFamily="18" charset="0"/>
                  <a:ea typeface="Cambria Math" panose="02040503050406030204" pitchFamily="18" charset="0"/>
                  <a:sym typeface="+mn-ea"/>
                </a:rPr>
                <a:t>onsumer Pattern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The Producer Consumer pattern contains two major components, which are usually linked by a queue. </a:t>
              </a:r>
              <a:endParaRPr lang="zh-CN" altLang="en-US" sz="1400" dirty="0">
                <a:latin typeface="Cambria Math" panose="02040503050406030204" pitchFamily="18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4280541" y="573224"/>
            <a:ext cx="3272227" cy="75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94690">
              <a:lnSpc>
                <a:spcPct val="150000"/>
              </a:lnSpc>
            </a:pPr>
            <a:r>
              <a:rPr lang="en-US" altLang="zh-CN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Design Pattern</a:t>
            </a:r>
          </a:p>
        </p:txBody>
      </p:sp>
      <p:sp>
        <p:nvSpPr>
          <p:cNvPr id="41" name="文本框 37"/>
          <p:cNvSpPr txBox="1"/>
          <p:nvPr/>
        </p:nvSpPr>
        <p:spPr>
          <a:xfrm>
            <a:off x="6497694" y="3775661"/>
            <a:ext cx="5290469" cy="10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2. Handler &amp; </a:t>
            </a:r>
            <a:r>
              <a:rPr lang="en-US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Looper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Handler enqueuers task in the </a:t>
            </a:r>
            <a:r>
              <a:rPr lang="en-US" sz="1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MessageQueue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 using </a:t>
            </a:r>
            <a:r>
              <a:rPr lang="en-US" sz="1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Looper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 and also executes them when the task comes out of the </a:t>
            </a:r>
            <a:r>
              <a:rPr lang="en-US" sz="1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MessageQueue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099" y="355273"/>
            <a:ext cx="770608" cy="477920"/>
          </a:xfrm>
          <a:prstGeom prst="rect">
            <a:avLst/>
          </a:prstGeom>
          <a:solidFill>
            <a:srgbClr val="B4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0058" y="355273"/>
            <a:ext cx="2759491" cy="477920"/>
            <a:chOff x="956767" y="159941"/>
            <a:chExt cx="2910401" cy="504056"/>
          </a:xfrm>
          <a:solidFill>
            <a:srgbClr val="65463F"/>
          </a:solidFill>
        </p:grpSpPr>
        <p:sp>
          <p:nvSpPr>
            <p:cNvPr id="4" name="流程图: 延期 3"/>
            <p:cNvSpPr/>
            <p:nvPr/>
          </p:nvSpPr>
          <p:spPr>
            <a:xfrm>
              <a:off x="3291104" y="159941"/>
              <a:ext cx="576064" cy="504056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56767" y="159941"/>
              <a:ext cx="2374987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dirty="0">
                  <a:latin typeface="Bahnschrift" panose="020B0502040204020203" pitchFamily="34" charset="0"/>
                  <a:ea typeface="WenQuanYi Micro Hei" panose="020B0606030804020204" pitchFamily="34" charset="-122"/>
                  <a:cs typeface="WenQuanYi Micro Hei" panose="020B0606030804020204" pitchFamily="34" charset="-122"/>
                  <a:sym typeface="Bahnschrift" panose="020B0502040204020203" pitchFamily="34" charset="0"/>
                </a:rPr>
                <a:t>Design Pattern</a:t>
              </a:r>
            </a:p>
          </p:txBody>
        </p:sp>
      </p:grpSp>
      <p:pic>
        <p:nvPicPr>
          <p:cNvPr id="7" name="图片 6" descr="C:\Users\Lenovo\Desktop\CoI4J.pngCoI4J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0589" y="2220642"/>
            <a:ext cx="6008134" cy="2962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B4624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半闭框 7"/>
          <p:cNvSpPr/>
          <p:nvPr/>
        </p:nvSpPr>
        <p:spPr>
          <a:xfrm>
            <a:off x="7188191" y="1504926"/>
            <a:ext cx="819291" cy="790625"/>
          </a:xfrm>
          <a:prstGeom prst="halfFrame">
            <a:avLst>
              <a:gd name="adj1" fmla="val 24000"/>
              <a:gd name="adj2" fmla="val 23001"/>
            </a:avLst>
          </a:prstGeom>
          <a:solidFill>
            <a:srgbClr val="B46243"/>
          </a:solidFill>
          <a:ln>
            <a:solidFill>
              <a:srgbClr val="CF5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chemeClr val="tx1"/>
              </a:solidFill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</p:txBody>
      </p:sp>
      <p:sp>
        <p:nvSpPr>
          <p:cNvPr id="9" name="半闭框 8"/>
          <p:cNvSpPr/>
          <p:nvPr/>
        </p:nvSpPr>
        <p:spPr>
          <a:xfrm rot="10800000">
            <a:off x="10806726" y="5023494"/>
            <a:ext cx="819291" cy="790625"/>
          </a:xfrm>
          <a:prstGeom prst="halfFrame">
            <a:avLst>
              <a:gd name="adj1" fmla="val 24000"/>
              <a:gd name="adj2" fmla="val 23001"/>
            </a:avLst>
          </a:prstGeom>
          <a:solidFill>
            <a:srgbClr val="65463F"/>
          </a:solidFill>
          <a:ln>
            <a:solidFill>
              <a:srgbClr val="306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chemeClr val="tx1"/>
              </a:solidFill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7187565" y="2880995"/>
            <a:ext cx="4438015" cy="258381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285750" indent="-285750" algn="just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 </a:t>
            </a: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The Producer Consumer pattern is an ideal way of </a:t>
            </a:r>
          </a:p>
          <a:p>
            <a:pPr indent="0" algn="just" latinLnBrk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separating work that needs to be done from the execution of that work.</a:t>
            </a:r>
          </a:p>
          <a:p>
            <a:pPr indent="0" algn="just" latinLnBrk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</a:t>
            </a:r>
          </a:p>
          <a:p>
            <a:pPr marL="285750" indent="-285750" algn="just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All they need to do is to grab some work from the </a:t>
            </a:r>
          </a:p>
          <a:p>
            <a:pPr indent="0" algn="just" latinLnBrk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queue and process it.</a:t>
            </a:r>
          </a:p>
          <a:p>
            <a:pPr indent="0" algn="just" latinLnBrk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</a:t>
            </a:r>
          </a:p>
          <a:p>
            <a:pPr marL="285750" indent="-285750" algn="just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 We used LinkedBlockingQueue to achieve the goal. </a:t>
            </a:r>
          </a:p>
          <a:p>
            <a:pPr algn="just" latinLnBrk="1">
              <a:lnSpc>
                <a:spcPct val="120000"/>
              </a:lnSpc>
            </a:pPr>
            <a:endParaRPr kumimoji="1" lang="zh-CN" altLang="en-US" sz="1400" dirty="0"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  <a:p>
            <a:pPr algn="just" latinLnBrk="1">
              <a:lnSpc>
                <a:spcPct val="120000"/>
              </a:lnSpc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   </a:t>
            </a: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7512685" y="2131695"/>
            <a:ext cx="3089910" cy="31496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kumimoji="1" lang="en-US" altLang="ko-KR" sz="1705" b="1" dirty="0">
                <a:solidFill>
                  <a:srgbClr val="65463F"/>
                </a:solidFill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1.Producer-Consumer Pattern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83970" y="5356860"/>
            <a:ext cx="3657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Image source: stackoverflow.com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099" y="355273"/>
            <a:ext cx="770608" cy="477920"/>
          </a:xfrm>
          <a:prstGeom prst="rect">
            <a:avLst/>
          </a:prstGeom>
          <a:solidFill>
            <a:srgbClr val="B46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0058" y="355273"/>
            <a:ext cx="2759491" cy="477920"/>
            <a:chOff x="956767" y="159941"/>
            <a:chExt cx="2910401" cy="504056"/>
          </a:xfrm>
          <a:solidFill>
            <a:srgbClr val="65463F"/>
          </a:solidFill>
        </p:grpSpPr>
        <p:sp>
          <p:nvSpPr>
            <p:cNvPr id="4" name="流程图: 延期 3"/>
            <p:cNvSpPr/>
            <p:nvPr/>
          </p:nvSpPr>
          <p:spPr>
            <a:xfrm>
              <a:off x="3291104" y="159941"/>
              <a:ext cx="576064" cy="504056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56767" y="159941"/>
              <a:ext cx="2374987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dirty="0">
                  <a:latin typeface="Bahnschrift" panose="020B0502040204020203" pitchFamily="34" charset="0"/>
                  <a:ea typeface="WenQuanYi Micro Hei" panose="020B0606030804020204" pitchFamily="34" charset="-122"/>
                  <a:cs typeface="WenQuanYi Micro Hei" panose="020B0606030804020204" pitchFamily="34" charset="-122"/>
                  <a:sym typeface="Bahnschrift" panose="020B0502040204020203" pitchFamily="34" charset="0"/>
                </a:rPr>
                <a:t>Design Pattern</a:t>
              </a:r>
            </a:p>
          </p:txBody>
        </p:sp>
      </p:grpSp>
      <p:pic>
        <p:nvPicPr>
          <p:cNvPr id="7" name="图片 6" descr="C:\Users\Lenovo\Desktop\图片4.png图片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5116" y="2220642"/>
            <a:ext cx="5339080" cy="2962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B4624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半闭框 7"/>
          <p:cNvSpPr/>
          <p:nvPr/>
        </p:nvSpPr>
        <p:spPr>
          <a:xfrm>
            <a:off x="7188191" y="1504926"/>
            <a:ext cx="819291" cy="790625"/>
          </a:xfrm>
          <a:prstGeom prst="halfFrame">
            <a:avLst>
              <a:gd name="adj1" fmla="val 24000"/>
              <a:gd name="adj2" fmla="val 23001"/>
            </a:avLst>
          </a:prstGeom>
          <a:solidFill>
            <a:srgbClr val="B46243"/>
          </a:solidFill>
          <a:ln>
            <a:solidFill>
              <a:srgbClr val="CF5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chemeClr val="tx1"/>
              </a:solidFill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</p:txBody>
      </p:sp>
      <p:sp>
        <p:nvSpPr>
          <p:cNvPr id="9" name="半闭框 8"/>
          <p:cNvSpPr/>
          <p:nvPr/>
        </p:nvSpPr>
        <p:spPr>
          <a:xfrm rot="10800000">
            <a:off x="10806726" y="5023494"/>
            <a:ext cx="819291" cy="790625"/>
          </a:xfrm>
          <a:prstGeom prst="halfFrame">
            <a:avLst>
              <a:gd name="adj1" fmla="val 24000"/>
              <a:gd name="adj2" fmla="val 23001"/>
            </a:avLst>
          </a:prstGeom>
          <a:solidFill>
            <a:srgbClr val="65463F"/>
          </a:solidFill>
          <a:ln>
            <a:solidFill>
              <a:srgbClr val="306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chemeClr val="tx1"/>
              </a:solidFill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7188200" y="2624455"/>
            <a:ext cx="4438015" cy="310070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285750" indent="-285750" algn="just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 </a:t>
            </a: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MessageQueue is a queue that has tasks called messages which should be processed.</a:t>
            </a:r>
          </a:p>
          <a:p>
            <a:pPr indent="0" algn="just" latinLnBrk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</a:t>
            </a:r>
          </a:p>
          <a:p>
            <a:pPr marL="285750" indent="-285750" algn="just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Handler enqueuers task in the MessageQueue using Looper and also executes them when the task comes out of the MessageQueue.</a:t>
            </a:r>
          </a:p>
          <a:p>
            <a:pPr indent="0" algn="just" latinLnBrk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</a:t>
            </a:r>
          </a:p>
          <a:p>
            <a:pPr marL="285750" indent="-285750" algn="just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 Looper is a worker that keeps a thread alive, loops through MessageQueue and sends messages to the corresponding handler to process.</a:t>
            </a:r>
          </a:p>
          <a:p>
            <a:pPr algn="just" latinLnBrk="1">
              <a:lnSpc>
                <a:spcPct val="120000"/>
              </a:lnSpc>
            </a:pPr>
            <a:endParaRPr kumimoji="1" lang="zh-CN" altLang="en-US" sz="1400" dirty="0">
              <a:latin typeface="Bahnschrift" panose="020B0502040204020203" pitchFamily="34" charset="0"/>
              <a:ea typeface="WenQuanYi Micro Hei" panose="020B0606030804020204" pitchFamily="34" charset="-122"/>
              <a:cs typeface="WenQuanYi Micro Hei" panose="020B0606030804020204" pitchFamily="34" charset="-122"/>
              <a:sym typeface="Bahnschrift" panose="020B0502040204020203" pitchFamily="34" charset="0"/>
            </a:endParaRPr>
          </a:p>
          <a:p>
            <a:pPr algn="just" latinLnBrk="1">
              <a:lnSpc>
                <a:spcPct val="120000"/>
              </a:lnSpc>
            </a:pPr>
            <a:r>
              <a:rPr kumimoji="1" lang="zh-CN" altLang="en-US" sz="1400" dirty="0"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          </a:t>
            </a: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7512685" y="2131695"/>
            <a:ext cx="3089910" cy="2938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kumimoji="1" lang="en-US" altLang="ko-KR" sz="1705" b="1" dirty="0">
                <a:solidFill>
                  <a:srgbClr val="65463F"/>
                </a:solidFill>
                <a:latin typeface="Bahnschrift" panose="020B0502040204020203" pitchFamily="34" charset="0"/>
                <a:ea typeface="WenQuanYi Micro Hei" panose="020B0606030804020204" pitchFamily="34" charset="-122"/>
                <a:cs typeface="WenQuanYi Micro Hei" panose="020B0606030804020204" pitchFamily="34" charset="-122"/>
                <a:sym typeface="Bahnschrift" panose="020B0502040204020203" pitchFamily="34" charset="0"/>
              </a:rPr>
              <a:t>2. Handler and Looper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83970" y="5356860"/>
            <a:ext cx="3657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Image source: blog.mindorks.com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0" y="343332"/>
            <a:ext cx="12192000" cy="289148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02869" y="314128"/>
            <a:ext cx="438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alt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eign Pattern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4" y="563850"/>
            <a:ext cx="3349350" cy="576719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511" y="898903"/>
            <a:ext cx="6369803" cy="5959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0" y="343332"/>
            <a:ext cx="12192000" cy="289148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69" y="1354394"/>
            <a:ext cx="7577137" cy="448846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02869" y="435694"/>
            <a:ext cx="438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Flow Charts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4" y="563850"/>
            <a:ext cx="3349350" cy="576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/>
          <p:nvPr/>
        </p:nvSpPr>
        <p:spPr>
          <a:xfrm>
            <a:off x="0" y="343332"/>
            <a:ext cx="12192000" cy="289148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02869" y="435694"/>
            <a:ext cx="438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Flow Charts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4" y="563850"/>
            <a:ext cx="3349350" cy="576719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69" y="1112831"/>
            <a:ext cx="6827044" cy="4782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9" b="21081"/>
          <a:stretch>
            <a:fillRect/>
          </a:stretch>
        </p:blipFill>
        <p:spPr>
          <a:xfrm>
            <a:off x="3494344" y="888768"/>
            <a:ext cx="5203311" cy="50804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23720" y="2598003"/>
            <a:ext cx="3144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4800" dirty="0">
                <a:solidFill>
                  <a:schemeClr val="tx1"/>
                </a:solidFill>
                <a:latin typeface="Algerian" panose="04020705040A02060702" pitchFamily="82" charset="0"/>
                <a:ea typeface="华文细黑" panose="02010600040101010101" pitchFamily="2" charset="-122"/>
              </a:rPr>
              <a:t>PART.04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06757" y="3338216"/>
            <a:ext cx="217848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en-US" altLang="zh-CN" sz="2800" b="1" dirty="0">
                <a:latin typeface="Cambria Math" panose="02040503050406030204" pitchFamily="18" charset="0"/>
                <a:ea typeface="微软雅黑" panose="020B0503020204020204" pitchFamily="34" charset="-122"/>
                <a:sym typeface="+mn-ea"/>
              </a:rPr>
              <a:t>Client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143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4116">
            <a:off x="5003141" y="401725"/>
            <a:ext cx="2208533" cy="22051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7" t="-195" r="53220" b="73312"/>
          <a:stretch>
            <a:fillRect/>
          </a:stretch>
        </p:blipFill>
        <p:spPr>
          <a:xfrm>
            <a:off x="8751665" y="3008628"/>
            <a:ext cx="1259327" cy="11704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26102" r="39090" b="53804"/>
          <a:stretch>
            <a:fillRect/>
          </a:stretch>
        </p:blipFill>
        <p:spPr>
          <a:xfrm>
            <a:off x="2149650" y="2953265"/>
            <a:ext cx="1382037" cy="11121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219" y="3008628"/>
            <a:ext cx="1575332" cy="15753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t="31701" r="49834" b="33189"/>
          <a:stretch>
            <a:fillRect/>
          </a:stretch>
        </p:blipFill>
        <p:spPr>
          <a:xfrm>
            <a:off x="4090126" y="2771220"/>
            <a:ext cx="1511604" cy="1537667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4002058" y="991194"/>
            <a:ext cx="4187884" cy="101599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zh-CN" sz="5400" b="1" dirty="0">
                <a:latin typeface="Algerian" panose="04020705040A02060702" pitchFamily="82" charset="0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101058" y="2994166"/>
            <a:ext cx="1323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01</a:t>
            </a:r>
            <a:endParaRPr lang="zh-CN" altLang="en-US" sz="6600" dirty="0">
              <a:latin typeface="Cambria Math" panose="02040503050406030204" pitchFamily="18" charset="0"/>
              <a:ea typeface="华文新魏" panose="020108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98352" y="3018879"/>
            <a:ext cx="145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02</a:t>
            </a:r>
            <a:endParaRPr lang="zh-CN" altLang="en-US" sz="6600" dirty="0">
              <a:latin typeface="Cambria Math" panose="02040503050406030204" pitchFamily="18" charset="0"/>
              <a:ea typeface="华文新魏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27075" y="3018879"/>
            <a:ext cx="1394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03</a:t>
            </a:r>
            <a:endParaRPr lang="zh-CN" altLang="en-US" sz="6600" dirty="0">
              <a:latin typeface="Cambria Math" panose="02040503050406030204" pitchFamily="18" charset="0"/>
              <a:ea typeface="华文新魏" panose="020108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21216" y="2997996"/>
            <a:ext cx="1397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04</a:t>
            </a:r>
            <a:endParaRPr lang="zh-CN" altLang="en-US" sz="6600" dirty="0">
              <a:latin typeface="Cambria Math" panose="02040503050406030204" pitchFamily="18" charset="0"/>
              <a:ea typeface="华文新魏" panose="020108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52320" y="4212590"/>
            <a:ext cx="1553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Introduction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213840" y="4212488"/>
            <a:ext cx="142099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Inventory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613660" y="4212488"/>
            <a:ext cx="142099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Server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813543" y="4196510"/>
            <a:ext cx="142099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Client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4" grpId="0"/>
      <p:bldP spid="17" grpId="0"/>
      <p:bldP spid="19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1407" y="3624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299"/>
          <p:cNvSpPr/>
          <p:nvPr/>
        </p:nvSpPr>
        <p:spPr bwMode="auto">
          <a:xfrm>
            <a:off x="1629719" y="2744319"/>
            <a:ext cx="276225" cy="276225"/>
          </a:xfrm>
          <a:custGeom>
            <a:avLst/>
            <a:gdLst>
              <a:gd name="T0" fmla="*/ 181 w 206"/>
              <a:gd name="T1" fmla="*/ 172 h 206"/>
              <a:gd name="T2" fmla="*/ 172 w 206"/>
              <a:gd name="T3" fmla="*/ 180 h 206"/>
              <a:gd name="T4" fmla="*/ 35 w 206"/>
              <a:gd name="T5" fmla="*/ 180 h 206"/>
              <a:gd name="T6" fmla="*/ 26 w 206"/>
              <a:gd name="T7" fmla="*/ 172 h 206"/>
              <a:gd name="T8" fmla="*/ 26 w 206"/>
              <a:gd name="T9" fmla="*/ 34 h 206"/>
              <a:gd name="T10" fmla="*/ 35 w 206"/>
              <a:gd name="T11" fmla="*/ 25 h 206"/>
              <a:gd name="T12" fmla="*/ 154 w 206"/>
              <a:gd name="T13" fmla="*/ 25 h 206"/>
              <a:gd name="T14" fmla="*/ 179 w 206"/>
              <a:gd name="T15" fmla="*/ 0 h 206"/>
              <a:gd name="T16" fmla="*/ 172 w 206"/>
              <a:gd name="T17" fmla="*/ 0 h 206"/>
              <a:gd name="T18" fmla="*/ 35 w 206"/>
              <a:gd name="T19" fmla="*/ 0 h 206"/>
              <a:gd name="T20" fmla="*/ 0 w 206"/>
              <a:gd name="T21" fmla="*/ 34 h 206"/>
              <a:gd name="T22" fmla="*/ 0 w 206"/>
              <a:gd name="T23" fmla="*/ 172 h 206"/>
              <a:gd name="T24" fmla="*/ 35 w 206"/>
              <a:gd name="T25" fmla="*/ 206 h 206"/>
              <a:gd name="T26" fmla="*/ 172 w 206"/>
              <a:gd name="T27" fmla="*/ 206 h 206"/>
              <a:gd name="T28" fmla="*/ 206 w 206"/>
              <a:gd name="T29" fmla="*/ 172 h 206"/>
              <a:gd name="T30" fmla="*/ 206 w 206"/>
              <a:gd name="T31" fmla="*/ 95 h 206"/>
              <a:gd name="T32" fmla="*/ 181 w 206"/>
              <a:gd name="T33" fmla="*/ 121 h 206"/>
              <a:gd name="T34" fmla="*/ 181 w 206"/>
              <a:gd name="T35" fmla="*/ 1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6" h="206">
                <a:moveTo>
                  <a:pt x="181" y="172"/>
                </a:moveTo>
                <a:cubicBezTo>
                  <a:pt x="181" y="176"/>
                  <a:pt x="177" y="180"/>
                  <a:pt x="172" y="180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30" y="180"/>
                  <a:pt x="26" y="176"/>
                  <a:pt x="26" y="172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9"/>
                  <a:pt x="30" y="25"/>
                  <a:pt x="35" y="25"/>
                </a:cubicBezTo>
                <a:cubicBezTo>
                  <a:pt x="154" y="25"/>
                  <a:pt x="154" y="25"/>
                  <a:pt x="154" y="25"/>
                </a:cubicBezTo>
                <a:cubicBezTo>
                  <a:pt x="179" y="0"/>
                  <a:pt x="179" y="0"/>
                  <a:pt x="179" y="0"/>
                </a:cubicBezTo>
                <a:cubicBezTo>
                  <a:pt x="177" y="0"/>
                  <a:pt x="174" y="0"/>
                  <a:pt x="172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5"/>
                  <a:pt x="0" y="3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90"/>
                  <a:pt x="16" y="206"/>
                  <a:pt x="35" y="206"/>
                </a:cubicBezTo>
                <a:cubicBezTo>
                  <a:pt x="172" y="206"/>
                  <a:pt x="172" y="206"/>
                  <a:pt x="172" y="206"/>
                </a:cubicBezTo>
                <a:cubicBezTo>
                  <a:pt x="191" y="206"/>
                  <a:pt x="206" y="190"/>
                  <a:pt x="206" y="172"/>
                </a:cubicBezTo>
                <a:cubicBezTo>
                  <a:pt x="206" y="95"/>
                  <a:pt x="206" y="95"/>
                  <a:pt x="206" y="95"/>
                </a:cubicBezTo>
                <a:cubicBezTo>
                  <a:pt x="181" y="121"/>
                  <a:pt x="181" y="121"/>
                  <a:pt x="181" y="121"/>
                </a:cubicBezTo>
                <a:lnTo>
                  <a:pt x="181" y="1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A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301"/>
          <p:cNvSpPr/>
          <p:nvPr/>
        </p:nvSpPr>
        <p:spPr bwMode="auto">
          <a:xfrm>
            <a:off x="1936107" y="2680819"/>
            <a:ext cx="80962" cy="82550"/>
          </a:xfrm>
          <a:custGeom>
            <a:avLst/>
            <a:gdLst>
              <a:gd name="T0" fmla="*/ 0 w 27"/>
              <a:gd name="T1" fmla="*/ 11 h 27"/>
              <a:gd name="T2" fmla="*/ 16 w 27"/>
              <a:gd name="T3" fmla="*/ 27 h 27"/>
              <a:gd name="T4" fmla="*/ 27 w 27"/>
              <a:gd name="T5" fmla="*/ 16 h 27"/>
              <a:gd name="T6" fmla="*/ 11 w 27"/>
              <a:gd name="T7" fmla="*/ 0 h 27"/>
              <a:gd name="T8" fmla="*/ 0 w 27"/>
              <a:gd name="T9" fmla="*/ 1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0" y="11"/>
                </a:moveTo>
                <a:lnTo>
                  <a:pt x="16" y="27"/>
                </a:lnTo>
                <a:lnTo>
                  <a:pt x="27" y="16"/>
                </a:lnTo>
                <a:lnTo>
                  <a:pt x="11" y="0"/>
                </a:lnTo>
                <a:lnTo>
                  <a:pt x="0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A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384"/>
          <p:cNvSpPr/>
          <p:nvPr/>
        </p:nvSpPr>
        <p:spPr bwMode="auto">
          <a:xfrm>
            <a:off x="6922252" y="2862148"/>
            <a:ext cx="185738" cy="185738"/>
          </a:xfrm>
          <a:custGeom>
            <a:avLst/>
            <a:gdLst>
              <a:gd name="T0" fmla="*/ 49 w 62"/>
              <a:gd name="T1" fmla="*/ 9 h 62"/>
              <a:gd name="T2" fmla="*/ 27 w 62"/>
              <a:gd name="T3" fmla="*/ 31 h 62"/>
              <a:gd name="T4" fmla="*/ 24 w 62"/>
              <a:gd name="T5" fmla="*/ 27 h 62"/>
              <a:gd name="T6" fmla="*/ 45 w 62"/>
              <a:gd name="T7" fmla="*/ 6 h 62"/>
              <a:gd name="T8" fmla="*/ 39 w 62"/>
              <a:gd name="T9" fmla="*/ 0 h 62"/>
              <a:gd name="T10" fmla="*/ 11 w 62"/>
              <a:gd name="T11" fmla="*/ 28 h 62"/>
              <a:gd name="T12" fmla="*/ 0 w 62"/>
              <a:gd name="T13" fmla="*/ 62 h 62"/>
              <a:gd name="T14" fmla="*/ 35 w 62"/>
              <a:gd name="T15" fmla="*/ 51 h 62"/>
              <a:gd name="T16" fmla="*/ 62 w 62"/>
              <a:gd name="T17" fmla="*/ 23 h 62"/>
              <a:gd name="T18" fmla="*/ 49 w 62"/>
              <a:gd name="T19" fmla="*/ 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2">
                <a:moveTo>
                  <a:pt x="49" y="9"/>
                </a:moveTo>
                <a:lnTo>
                  <a:pt x="27" y="31"/>
                </a:lnTo>
                <a:lnTo>
                  <a:pt x="24" y="27"/>
                </a:lnTo>
                <a:lnTo>
                  <a:pt x="45" y="6"/>
                </a:lnTo>
                <a:lnTo>
                  <a:pt x="39" y="0"/>
                </a:lnTo>
                <a:lnTo>
                  <a:pt x="11" y="28"/>
                </a:lnTo>
                <a:lnTo>
                  <a:pt x="0" y="62"/>
                </a:lnTo>
                <a:lnTo>
                  <a:pt x="35" y="51"/>
                </a:lnTo>
                <a:lnTo>
                  <a:pt x="62" y="23"/>
                </a:lnTo>
                <a:lnTo>
                  <a:pt x="4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A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385"/>
          <p:cNvSpPr/>
          <p:nvPr/>
        </p:nvSpPr>
        <p:spPr bwMode="auto">
          <a:xfrm>
            <a:off x="7117515" y="2735148"/>
            <a:ext cx="120650" cy="117475"/>
          </a:xfrm>
          <a:custGeom>
            <a:avLst/>
            <a:gdLst>
              <a:gd name="T0" fmla="*/ 6 w 40"/>
              <a:gd name="T1" fmla="*/ 21 h 39"/>
              <a:gd name="T2" fmla="*/ 16 w 40"/>
              <a:gd name="T3" fmla="*/ 12 h 39"/>
              <a:gd name="T4" fmla="*/ 20 w 40"/>
              <a:gd name="T5" fmla="*/ 15 h 39"/>
              <a:gd name="T6" fmla="*/ 10 w 40"/>
              <a:gd name="T7" fmla="*/ 25 h 39"/>
              <a:gd name="T8" fmla="*/ 24 w 40"/>
              <a:gd name="T9" fmla="*/ 39 h 39"/>
              <a:gd name="T10" fmla="*/ 40 w 40"/>
              <a:gd name="T11" fmla="*/ 23 h 39"/>
              <a:gd name="T12" fmla="*/ 16 w 40"/>
              <a:gd name="T13" fmla="*/ 0 h 39"/>
              <a:gd name="T14" fmla="*/ 0 w 40"/>
              <a:gd name="T15" fmla="*/ 16 h 39"/>
              <a:gd name="T16" fmla="*/ 6 w 40"/>
              <a:gd name="T17" fmla="*/ 2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39">
                <a:moveTo>
                  <a:pt x="6" y="21"/>
                </a:moveTo>
                <a:lnTo>
                  <a:pt x="16" y="12"/>
                </a:lnTo>
                <a:lnTo>
                  <a:pt x="20" y="15"/>
                </a:lnTo>
                <a:lnTo>
                  <a:pt x="10" y="25"/>
                </a:lnTo>
                <a:lnTo>
                  <a:pt x="24" y="39"/>
                </a:lnTo>
                <a:lnTo>
                  <a:pt x="40" y="23"/>
                </a:lnTo>
                <a:lnTo>
                  <a:pt x="16" y="0"/>
                </a:lnTo>
                <a:lnTo>
                  <a:pt x="0" y="16"/>
                </a:lnTo>
                <a:lnTo>
                  <a:pt x="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A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386"/>
          <p:cNvSpPr/>
          <p:nvPr/>
        </p:nvSpPr>
        <p:spPr bwMode="auto">
          <a:xfrm>
            <a:off x="7188952" y="2663711"/>
            <a:ext cx="117475" cy="117475"/>
          </a:xfrm>
          <a:custGeom>
            <a:avLst/>
            <a:gdLst>
              <a:gd name="T0" fmla="*/ 15 w 39"/>
              <a:gd name="T1" fmla="*/ 0 h 39"/>
              <a:gd name="T2" fmla="*/ 0 w 39"/>
              <a:gd name="T3" fmla="*/ 16 h 39"/>
              <a:gd name="T4" fmla="*/ 23 w 39"/>
              <a:gd name="T5" fmla="*/ 39 h 39"/>
              <a:gd name="T6" fmla="*/ 39 w 39"/>
              <a:gd name="T7" fmla="*/ 24 h 39"/>
              <a:gd name="T8" fmla="*/ 15 w 39"/>
              <a:gd name="T9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39">
                <a:moveTo>
                  <a:pt x="15" y="0"/>
                </a:moveTo>
                <a:lnTo>
                  <a:pt x="0" y="16"/>
                </a:lnTo>
                <a:lnTo>
                  <a:pt x="23" y="39"/>
                </a:lnTo>
                <a:lnTo>
                  <a:pt x="39" y="24"/>
                </a:lnTo>
                <a:lnTo>
                  <a:pt x="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A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4116">
            <a:off x="4813085" y="621883"/>
            <a:ext cx="2208533" cy="2205176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3977831" y="115994"/>
            <a:ext cx="4518231" cy="75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94690">
              <a:lnSpc>
                <a:spcPct val="150000"/>
              </a:lnSpc>
            </a:pPr>
            <a:r>
              <a:rPr lang="en-US" altLang="zh-CN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What  should we do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D3A11038-2360-784E-AF81-8917D0F7EBE6}"/>
              </a:ext>
            </a:extLst>
          </p:cNvPr>
          <p:cNvSpPr/>
          <p:nvPr/>
        </p:nvSpPr>
        <p:spPr bwMode="auto">
          <a:xfrm>
            <a:off x="8747590" y="2746141"/>
            <a:ext cx="276225" cy="276225"/>
          </a:xfrm>
          <a:custGeom>
            <a:avLst/>
            <a:gdLst>
              <a:gd name="T0" fmla="*/ 181 w 206"/>
              <a:gd name="T1" fmla="*/ 172 h 206"/>
              <a:gd name="T2" fmla="*/ 172 w 206"/>
              <a:gd name="T3" fmla="*/ 180 h 206"/>
              <a:gd name="T4" fmla="*/ 35 w 206"/>
              <a:gd name="T5" fmla="*/ 180 h 206"/>
              <a:gd name="T6" fmla="*/ 26 w 206"/>
              <a:gd name="T7" fmla="*/ 172 h 206"/>
              <a:gd name="T8" fmla="*/ 26 w 206"/>
              <a:gd name="T9" fmla="*/ 34 h 206"/>
              <a:gd name="T10" fmla="*/ 35 w 206"/>
              <a:gd name="T11" fmla="*/ 25 h 206"/>
              <a:gd name="T12" fmla="*/ 154 w 206"/>
              <a:gd name="T13" fmla="*/ 25 h 206"/>
              <a:gd name="T14" fmla="*/ 179 w 206"/>
              <a:gd name="T15" fmla="*/ 0 h 206"/>
              <a:gd name="T16" fmla="*/ 172 w 206"/>
              <a:gd name="T17" fmla="*/ 0 h 206"/>
              <a:gd name="T18" fmla="*/ 35 w 206"/>
              <a:gd name="T19" fmla="*/ 0 h 206"/>
              <a:gd name="T20" fmla="*/ 0 w 206"/>
              <a:gd name="T21" fmla="*/ 34 h 206"/>
              <a:gd name="T22" fmla="*/ 0 w 206"/>
              <a:gd name="T23" fmla="*/ 172 h 206"/>
              <a:gd name="T24" fmla="*/ 35 w 206"/>
              <a:gd name="T25" fmla="*/ 206 h 206"/>
              <a:gd name="T26" fmla="*/ 172 w 206"/>
              <a:gd name="T27" fmla="*/ 206 h 206"/>
              <a:gd name="T28" fmla="*/ 206 w 206"/>
              <a:gd name="T29" fmla="*/ 172 h 206"/>
              <a:gd name="T30" fmla="*/ 206 w 206"/>
              <a:gd name="T31" fmla="*/ 95 h 206"/>
              <a:gd name="T32" fmla="*/ 181 w 206"/>
              <a:gd name="T33" fmla="*/ 121 h 206"/>
              <a:gd name="T34" fmla="*/ 181 w 206"/>
              <a:gd name="T35" fmla="*/ 1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6" h="206">
                <a:moveTo>
                  <a:pt x="181" y="172"/>
                </a:moveTo>
                <a:cubicBezTo>
                  <a:pt x="181" y="176"/>
                  <a:pt x="177" y="180"/>
                  <a:pt x="172" y="180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30" y="180"/>
                  <a:pt x="26" y="176"/>
                  <a:pt x="26" y="172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9"/>
                  <a:pt x="30" y="25"/>
                  <a:pt x="35" y="25"/>
                </a:cubicBezTo>
                <a:cubicBezTo>
                  <a:pt x="154" y="25"/>
                  <a:pt x="154" y="25"/>
                  <a:pt x="154" y="25"/>
                </a:cubicBezTo>
                <a:cubicBezTo>
                  <a:pt x="179" y="0"/>
                  <a:pt x="179" y="0"/>
                  <a:pt x="179" y="0"/>
                </a:cubicBezTo>
                <a:cubicBezTo>
                  <a:pt x="177" y="0"/>
                  <a:pt x="174" y="0"/>
                  <a:pt x="172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5"/>
                  <a:pt x="0" y="3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90"/>
                  <a:pt x="16" y="206"/>
                  <a:pt x="35" y="206"/>
                </a:cubicBezTo>
                <a:cubicBezTo>
                  <a:pt x="172" y="206"/>
                  <a:pt x="172" y="206"/>
                  <a:pt x="172" y="206"/>
                </a:cubicBezTo>
                <a:cubicBezTo>
                  <a:pt x="191" y="206"/>
                  <a:pt x="206" y="190"/>
                  <a:pt x="206" y="172"/>
                </a:cubicBezTo>
                <a:cubicBezTo>
                  <a:pt x="206" y="95"/>
                  <a:pt x="206" y="95"/>
                  <a:pt x="206" y="95"/>
                </a:cubicBezTo>
                <a:cubicBezTo>
                  <a:pt x="181" y="121"/>
                  <a:pt x="181" y="121"/>
                  <a:pt x="181" y="121"/>
                </a:cubicBezTo>
                <a:lnTo>
                  <a:pt x="181" y="1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2A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04C2CDCD-0C9F-CA47-B993-F615BA6D4CE7}"/>
              </a:ext>
            </a:extLst>
          </p:cNvPr>
          <p:cNvSpPr/>
          <p:nvPr/>
        </p:nvSpPr>
        <p:spPr bwMode="auto">
          <a:xfrm>
            <a:off x="9053978" y="2682641"/>
            <a:ext cx="80962" cy="82550"/>
          </a:xfrm>
          <a:custGeom>
            <a:avLst/>
            <a:gdLst>
              <a:gd name="T0" fmla="*/ 0 w 27"/>
              <a:gd name="T1" fmla="*/ 11 h 27"/>
              <a:gd name="T2" fmla="*/ 16 w 27"/>
              <a:gd name="T3" fmla="*/ 27 h 27"/>
              <a:gd name="T4" fmla="*/ 27 w 27"/>
              <a:gd name="T5" fmla="*/ 16 h 27"/>
              <a:gd name="T6" fmla="*/ 11 w 27"/>
              <a:gd name="T7" fmla="*/ 0 h 27"/>
              <a:gd name="T8" fmla="*/ 0 w 27"/>
              <a:gd name="T9" fmla="*/ 1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0" y="11"/>
                </a:moveTo>
                <a:lnTo>
                  <a:pt x="16" y="27"/>
                </a:lnTo>
                <a:lnTo>
                  <a:pt x="27" y="16"/>
                </a:lnTo>
                <a:lnTo>
                  <a:pt x="11" y="0"/>
                </a:lnTo>
                <a:lnTo>
                  <a:pt x="0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2A2C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166C6E-E40B-8643-91E4-F6AE9F64FC13}"/>
              </a:ext>
            </a:extLst>
          </p:cNvPr>
          <p:cNvGrpSpPr/>
          <p:nvPr/>
        </p:nvGrpSpPr>
        <p:grpSpPr>
          <a:xfrm>
            <a:off x="1083164" y="3083763"/>
            <a:ext cx="10907638" cy="2464815"/>
            <a:chOff x="1258222" y="2451425"/>
            <a:chExt cx="10907638" cy="2464815"/>
          </a:xfrm>
        </p:grpSpPr>
        <p:sp>
          <p:nvSpPr>
            <p:cNvPr id="3" name="Teardrop 39"/>
            <p:cNvSpPr/>
            <p:nvPr/>
          </p:nvSpPr>
          <p:spPr bwMode="auto">
            <a:xfrm>
              <a:off x="1336824" y="2451425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rgbClr val="13ADD6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300"/>
            <p:cNvSpPr>
              <a:spLocks noEditPoints="1"/>
            </p:cNvSpPr>
            <p:nvPr/>
          </p:nvSpPr>
          <p:spPr bwMode="auto">
            <a:xfrm>
              <a:off x="1747194" y="2730032"/>
              <a:ext cx="222250" cy="222250"/>
            </a:xfrm>
            <a:custGeom>
              <a:avLst/>
              <a:gdLst>
                <a:gd name="T0" fmla="*/ 74 w 74"/>
                <a:gd name="T1" fmla="*/ 17 h 74"/>
                <a:gd name="T2" fmla="*/ 57 w 74"/>
                <a:gd name="T3" fmla="*/ 0 h 74"/>
                <a:gd name="T4" fmla="*/ 8 w 74"/>
                <a:gd name="T5" fmla="*/ 50 h 74"/>
                <a:gd name="T6" fmla="*/ 0 w 74"/>
                <a:gd name="T7" fmla="*/ 74 h 74"/>
                <a:gd name="T8" fmla="*/ 24 w 74"/>
                <a:gd name="T9" fmla="*/ 66 h 74"/>
                <a:gd name="T10" fmla="*/ 74 w 74"/>
                <a:gd name="T11" fmla="*/ 17 h 74"/>
                <a:gd name="T12" fmla="*/ 19 w 74"/>
                <a:gd name="T13" fmla="*/ 52 h 74"/>
                <a:gd name="T14" fmla="*/ 17 w 74"/>
                <a:gd name="T15" fmla="*/ 50 h 74"/>
                <a:gd name="T16" fmla="*/ 57 w 74"/>
                <a:gd name="T17" fmla="*/ 9 h 74"/>
                <a:gd name="T18" fmla="*/ 60 w 74"/>
                <a:gd name="T19" fmla="*/ 11 h 74"/>
                <a:gd name="T20" fmla="*/ 19 w 74"/>
                <a:gd name="T2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74">
                  <a:moveTo>
                    <a:pt x="74" y="17"/>
                  </a:moveTo>
                  <a:lnTo>
                    <a:pt x="57" y="0"/>
                  </a:lnTo>
                  <a:lnTo>
                    <a:pt x="8" y="50"/>
                  </a:lnTo>
                  <a:lnTo>
                    <a:pt x="0" y="74"/>
                  </a:lnTo>
                  <a:lnTo>
                    <a:pt x="24" y="66"/>
                  </a:lnTo>
                  <a:lnTo>
                    <a:pt x="74" y="17"/>
                  </a:lnTo>
                  <a:close/>
                  <a:moveTo>
                    <a:pt x="19" y="52"/>
                  </a:moveTo>
                  <a:lnTo>
                    <a:pt x="17" y="50"/>
                  </a:lnTo>
                  <a:lnTo>
                    <a:pt x="57" y="9"/>
                  </a:lnTo>
                  <a:lnTo>
                    <a:pt x="60" y="11"/>
                  </a:lnTo>
                  <a:lnTo>
                    <a:pt x="19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ardrop 41"/>
            <p:cNvSpPr/>
            <p:nvPr/>
          </p:nvSpPr>
          <p:spPr bwMode="auto">
            <a:xfrm>
              <a:off x="4899510" y="2467697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rgbClr val="13ADD6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372"/>
            <p:cNvSpPr/>
            <p:nvPr/>
          </p:nvSpPr>
          <p:spPr bwMode="auto">
            <a:xfrm>
              <a:off x="5139223" y="2705822"/>
              <a:ext cx="384175" cy="384175"/>
            </a:xfrm>
            <a:custGeom>
              <a:avLst/>
              <a:gdLst>
                <a:gd name="T0" fmla="*/ 282 w 288"/>
                <a:gd name="T1" fmla="*/ 54 h 288"/>
                <a:gd name="T2" fmla="*/ 243 w 288"/>
                <a:gd name="T3" fmla="*/ 79 h 288"/>
                <a:gd name="T4" fmla="*/ 209 w 288"/>
                <a:gd name="T5" fmla="*/ 45 h 288"/>
                <a:gd name="T6" fmla="*/ 233 w 288"/>
                <a:gd name="T7" fmla="*/ 6 h 288"/>
                <a:gd name="T8" fmla="*/ 227 w 288"/>
                <a:gd name="T9" fmla="*/ 0 h 288"/>
                <a:gd name="T10" fmla="*/ 162 w 288"/>
                <a:gd name="T11" fmla="*/ 65 h 288"/>
                <a:gd name="T12" fmla="*/ 167 w 288"/>
                <a:gd name="T13" fmla="*/ 85 h 288"/>
                <a:gd name="T14" fmla="*/ 84 w 288"/>
                <a:gd name="T15" fmla="*/ 168 h 288"/>
                <a:gd name="T16" fmla="*/ 65 w 288"/>
                <a:gd name="T17" fmla="*/ 162 h 288"/>
                <a:gd name="T18" fmla="*/ 0 w 288"/>
                <a:gd name="T19" fmla="*/ 228 h 288"/>
                <a:gd name="T20" fmla="*/ 6 w 288"/>
                <a:gd name="T21" fmla="*/ 234 h 288"/>
                <a:gd name="T22" fmla="*/ 45 w 288"/>
                <a:gd name="T23" fmla="*/ 209 h 288"/>
                <a:gd name="T24" fmla="*/ 79 w 288"/>
                <a:gd name="T25" fmla="*/ 243 h 288"/>
                <a:gd name="T26" fmla="*/ 54 w 288"/>
                <a:gd name="T27" fmla="*/ 282 h 288"/>
                <a:gd name="T28" fmla="*/ 60 w 288"/>
                <a:gd name="T29" fmla="*/ 288 h 288"/>
                <a:gd name="T30" fmla="*/ 125 w 288"/>
                <a:gd name="T31" fmla="*/ 223 h 288"/>
                <a:gd name="T32" fmla="*/ 120 w 288"/>
                <a:gd name="T33" fmla="*/ 204 h 288"/>
                <a:gd name="T34" fmla="*/ 204 w 288"/>
                <a:gd name="T35" fmla="*/ 120 h 288"/>
                <a:gd name="T36" fmla="*/ 222 w 288"/>
                <a:gd name="T37" fmla="*/ 126 h 288"/>
                <a:gd name="T38" fmla="*/ 287 w 288"/>
                <a:gd name="T39" fmla="*/ 60 h 288"/>
                <a:gd name="T40" fmla="*/ 282 w 288"/>
                <a:gd name="T41" fmla="*/ 5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88">
                  <a:moveTo>
                    <a:pt x="282" y="54"/>
                  </a:moveTo>
                  <a:cubicBezTo>
                    <a:pt x="255" y="81"/>
                    <a:pt x="259" y="79"/>
                    <a:pt x="243" y="79"/>
                  </a:cubicBezTo>
                  <a:cubicBezTo>
                    <a:pt x="230" y="79"/>
                    <a:pt x="209" y="58"/>
                    <a:pt x="209" y="45"/>
                  </a:cubicBezTo>
                  <a:cubicBezTo>
                    <a:pt x="209" y="28"/>
                    <a:pt x="206" y="33"/>
                    <a:pt x="233" y="6"/>
                  </a:cubicBezTo>
                  <a:cubicBezTo>
                    <a:pt x="231" y="4"/>
                    <a:pt x="227" y="0"/>
                    <a:pt x="227" y="0"/>
                  </a:cubicBezTo>
                  <a:cubicBezTo>
                    <a:pt x="194" y="1"/>
                    <a:pt x="162" y="32"/>
                    <a:pt x="162" y="65"/>
                  </a:cubicBezTo>
                  <a:cubicBezTo>
                    <a:pt x="162" y="71"/>
                    <a:pt x="164" y="78"/>
                    <a:pt x="167" y="8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78" y="164"/>
                    <a:pt x="71" y="162"/>
                    <a:pt x="65" y="162"/>
                  </a:cubicBezTo>
                  <a:cubicBezTo>
                    <a:pt x="32" y="162"/>
                    <a:pt x="0" y="194"/>
                    <a:pt x="0" y="228"/>
                  </a:cubicBezTo>
                  <a:cubicBezTo>
                    <a:pt x="0" y="228"/>
                    <a:pt x="4" y="231"/>
                    <a:pt x="6" y="234"/>
                  </a:cubicBezTo>
                  <a:cubicBezTo>
                    <a:pt x="33" y="207"/>
                    <a:pt x="28" y="209"/>
                    <a:pt x="45" y="209"/>
                  </a:cubicBezTo>
                  <a:cubicBezTo>
                    <a:pt x="58" y="209"/>
                    <a:pt x="79" y="230"/>
                    <a:pt x="79" y="243"/>
                  </a:cubicBezTo>
                  <a:cubicBezTo>
                    <a:pt x="79" y="260"/>
                    <a:pt x="82" y="255"/>
                    <a:pt x="54" y="282"/>
                  </a:cubicBezTo>
                  <a:cubicBezTo>
                    <a:pt x="56" y="284"/>
                    <a:pt x="60" y="288"/>
                    <a:pt x="60" y="288"/>
                  </a:cubicBezTo>
                  <a:cubicBezTo>
                    <a:pt x="94" y="287"/>
                    <a:pt x="125" y="256"/>
                    <a:pt x="125" y="223"/>
                  </a:cubicBezTo>
                  <a:cubicBezTo>
                    <a:pt x="125" y="217"/>
                    <a:pt x="123" y="210"/>
                    <a:pt x="120" y="204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10" y="124"/>
                    <a:pt x="216" y="126"/>
                    <a:pt x="222" y="126"/>
                  </a:cubicBezTo>
                  <a:cubicBezTo>
                    <a:pt x="256" y="126"/>
                    <a:pt x="288" y="94"/>
                    <a:pt x="287" y="60"/>
                  </a:cubicBezTo>
                  <a:cubicBezTo>
                    <a:pt x="287" y="60"/>
                    <a:pt x="284" y="56"/>
                    <a:pt x="282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ardrop 48"/>
            <p:cNvSpPr/>
            <p:nvPr/>
          </p:nvSpPr>
          <p:spPr bwMode="auto">
            <a:xfrm>
              <a:off x="6685715" y="2460511"/>
              <a:ext cx="860425" cy="862012"/>
            </a:xfrm>
            <a:custGeom>
              <a:avLst/>
              <a:gdLst>
                <a:gd name="T0" fmla="*/ 0 w 860425"/>
                <a:gd name="T1" fmla="*/ 431006 h 862012"/>
                <a:gd name="T2" fmla="*/ 430213 w 860425"/>
                <a:gd name="T3" fmla="*/ 0 h 862012"/>
                <a:gd name="T4" fmla="*/ 860425 w 860425"/>
                <a:gd name="T5" fmla="*/ 0 h 862012"/>
                <a:gd name="T6" fmla="*/ 860425 w 860425"/>
                <a:gd name="T7" fmla="*/ 431006 h 862012"/>
                <a:gd name="T8" fmla="*/ 430212 w 860425"/>
                <a:gd name="T9" fmla="*/ 862012 h 862012"/>
                <a:gd name="T10" fmla="*/ -1 w 860425"/>
                <a:gd name="T11" fmla="*/ 431006 h 862012"/>
                <a:gd name="T12" fmla="*/ 0 w 860425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0425" h="862012">
                  <a:moveTo>
                    <a:pt x="0" y="431006"/>
                  </a:moveTo>
                  <a:cubicBezTo>
                    <a:pt x="0" y="192968"/>
                    <a:pt x="192613" y="0"/>
                    <a:pt x="430213" y="0"/>
                  </a:cubicBezTo>
                  <a:lnTo>
                    <a:pt x="860425" y="0"/>
                  </a:lnTo>
                  <a:lnTo>
                    <a:pt x="860425" y="431006"/>
                  </a:lnTo>
                  <a:cubicBezTo>
                    <a:pt x="860425" y="669044"/>
                    <a:pt x="667812" y="862012"/>
                    <a:pt x="430212" y="862012"/>
                  </a:cubicBezTo>
                  <a:cubicBezTo>
                    <a:pt x="192612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rgbClr val="FF5D92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387"/>
            <p:cNvSpPr/>
            <p:nvPr/>
          </p:nvSpPr>
          <p:spPr bwMode="auto">
            <a:xfrm>
              <a:off x="6922252" y="2663711"/>
              <a:ext cx="384175" cy="384175"/>
            </a:xfrm>
            <a:custGeom>
              <a:avLst/>
              <a:gdLst>
                <a:gd name="T0" fmla="*/ 223 w 288"/>
                <a:gd name="T1" fmla="*/ 162 h 287"/>
                <a:gd name="T2" fmla="*/ 203 w 288"/>
                <a:gd name="T3" fmla="*/ 167 h 287"/>
                <a:gd name="T4" fmla="*/ 120 w 288"/>
                <a:gd name="T5" fmla="*/ 84 h 287"/>
                <a:gd name="T6" fmla="*/ 125 w 288"/>
                <a:gd name="T7" fmla="*/ 65 h 287"/>
                <a:gd name="T8" fmla="*/ 61 w 288"/>
                <a:gd name="T9" fmla="*/ 0 h 287"/>
                <a:gd name="T10" fmla="*/ 60 w 288"/>
                <a:gd name="T11" fmla="*/ 0 h 287"/>
                <a:gd name="T12" fmla="*/ 54 w 288"/>
                <a:gd name="T13" fmla="*/ 6 h 287"/>
                <a:gd name="T14" fmla="*/ 79 w 288"/>
                <a:gd name="T15" fmla="*/ 44 h 287"/>
                <a:gd name="T16" fmla="*/ 45 w 288"/>
                <a:gd name="T17" fmla="*/ 78 h 287"/>
                <a:gd name="T18" fmla="*/ 38 w 288"/>
                <a:gd name="T19" fmla="*/ 79 h 287"/>
                <a:gd name="T20" fmla="*/ 6 w 288"/>
                <a:gd name="T21" fmla="*/ 54 h 287"/>
                <a:gd name="T22" fmla="*/ 0 w 288"/>
                <a:gd name="T23" fmla="*/ 60 h 287"/>
                <a:gd name="T24" fmla="*/ 65 w 288"/>
                <a:gd name="T25" fmla="*/ 125 h 287"/>
                <a:gd name="T26" fmla="*/ 84 w 288"/>
                <a:gd name="T27" fmla="*/ 120 h 287"/>
                <a:gd name="T28" fmla="*/ 167 w 288"/>
                <a:gd name="T29" fmla="*/ 203 h 287"/>
                <a:gd name="T30" fmla="*/ 162 w 288"/>
                <a:gd name="T31" fmla="*/ 222 h 287"/>
                <a:gd name="T32" fmla="*/ 227 w 288"/>
                <a:gd name="T33" fmla="*/ 287 h 287"/>
                <a:gd name="T34" fmla="*/ 227 w 288"/>
                <a:gd name="T35" fmla="*/ 287 h 287"/>
                <a:gd name="T36" fmla="*/ 233 w 288"/>
                <a:gd name="T37" fmla="*/ 281 h 287"/>
                <a:gd name="T38" fmla="*/ 209 w 288"/>
                <a:gd name="T39" fmla="*/ 243 h 287"/>
                <a:gd name="T40" fmla="*/ 243 w 288"/>
                <a:gd name="T41" fmla="*/ 208 h 287"/>
                <a:gd name="T42" fmla="*/ 250 w 288"/>
                <a:gd name="T43" fmla="*/ 208 h 287"/>
                <a:gd name="T44" fmla="*/ 282 w 288"/>
                <a:gd name="T45" fmla="*/ 233 h 287"/>
                <a:gd name="T46" fmla="*/ 288 w 288"/>
                <a:gd name="T47" fmla="*/ 227 h 287"/>
                <a:gd name="T48" fmla="*/ 223 w 288"/>
                <a:gd name="T49" fmla="*/ 16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7">
                  <a:moveTo>
                    <a:pt x="223" y="162"/>
                  </a:moveTo>
                  <a:cubicBezTo>
                    <a:pt x="216" y="162"/>
                    <a:pt x="210" y="164"/>
                    <a:pt x="203" y="167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3" y="77"/>
                    <a:pt x="125" y="71"/>
                    <a:pt x="125" y="65"/>
                  </a:cubicBezTo>
                  <a:cubicBezTo>
                    <a:pt x="125" y="32"/>
                    <a:pt x="94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0"/>
                    <a:pt x="56" y="3"/>
                    <a:pt x="54" y="6"/>
                  </a:cubicBezTo>
                  <a:cubicBezTo>
                    <a:pt x="81" y="32"/>
                    <a:pt x="79" y="28"/>
                    <a:pt x="79" y="44"/>
                  </a:cubicBezTo>
                  <a:cubicBezTo>
                    <a:pt x="79" y="57"/>
                    <a:pt x="58" y="78"/>
                    <a:pt x="45" y="78"/>
                  </a:cubicBezTo>
                  <a:cubicBezTo>
                    <a:pt x="42" y="78"/>
                    <a:pt x="40" y="79"/>
                    <a:pt x="38" y="79"/>
                  </a:cubicBezTo>
                  <a:cubicBezTo>
                    <a:pt x="29" y="79"/>
                    <a:pt x="29" y="77"/>
                    <a:pt x="6" y="54"/>
                  </a:cubicBezTo>
                  <a:cubicBezTo>
                    <a:pt x="4" y="56"/>
                    <a:pt x="0" y="60"/>
                    <a:pt x="0" y="60"/>
                  </a:cubicBezTo>
                  <a:cubicBezTo>
                    <a:pt x="0" y="93"/>
                    <a:pt x="32" y="125"/>
                    <a:pt x="65" y="125"/>
                  </a:cubicBezTo>
                  <a:cubicBezTo>
                    <a:pt x="71" y="125"/>
                    <a:pt x="78" y="123"/>
                    <a:pt x="84" y="120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4" y="210"/>
                    <a:pt x="162" y="216"/>
                    <a:pt x="162" y="222"/>
                  </a:cubicBezTo>
                  <a:cubicBezTo>
                    <a:pt x="162" y="255"/>
                    <a:pt x="194" y="287"/>
                    <a:pt x="227" y="287"/>
                  </a:cubicBezTo>
                  <a:cubicBezTo>
                    <a:pt x="227" y="287"/>
                    <a:pt x="227" y="287"/>
                    <a:pt x="227" y="287"/>
                  </a:cubicBezTo>
                  <a:cubicBezTo>
                    <a:pt x="228" y="287"/>
                    <a:pt x="231" y="283"/>
                    <a:pt x="233" y="281"/>
                  </a:cubicBezTo>
                  <a:cubicBezTo>
                    <a:pt x="207" y="255"/>
                    <a:pt x="209" y="259"/>
                    <a:pt x="209" y="243"/>
                  </a:cubicBezTo>
                  <a:cubicBezTo>
                    <a:pt x="209" y="229"/>
                    <a:pt x="230" y="208"/>
                    <a:pt x="243" y="208"/>
                  </a:cubicBezTo>
                  <a:cubicBezTo>
                    <a:pt x="246" y="208"/>
                    <a:pt x="248" y="208"/>
                    <a:pt x="250" y="208"/>
                  </a:cubicBezTo>
                  <a:cubicBezTo>
                    <a:pt x="259" y="208"/>
                    <a:pt x="259" y="210"/>
                    <a:pt x="282" y="233"/>
                  </a:cubicBezTo>
                  <a:cubicBezTo>
                    <a:pt x="284" y="231"/>
                    <a:pt x="288" y="227"/>
                    <a:pt x="288" y="227"/>
                  </a:cubicBezTo>
                  <a:cubicBezTo>
                    <a:pt x="287" y="194"/>
                    <a:pt x="256" y="162"/>
                    <a:pt x="223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ardrop 40"/>
            <p:cNvSpPr/>
            <p:nvPr/>
          </p:nvSpPr>
          <p:spPr bwMode="auto">
            <a:xfrm>
              <a:off x="3107392" y="2521276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rgbClr val="FF5D92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399"/>
            <p:cNvSpPr>
              <a:spLocks noEditPoints="1"/>
            </p:cNvSpPr>
            <p:nvPr/>
          </p:nvSpPr>
          <p:spPr bwMode="auto">
            <a:xfrm>
              <a:off x="3393142" y="2721301"/>
              <a:ext cx="384175" cy="384175"/>
            </a:xfrm>
            <a:custGeom>
              <a:avLst/>
              <a:gdLst>
                <a:gd name="T0" fmla="*/ 128 w 128"/>
                <a:gd name="T1" fmla="*/ 31 h 128"/>
                <a:gd name="T2" fmla="*/ 97 w 128"/>
                <a:gd name="T3" fmla="*/ 0 h 128"/>
                <a:gd name="T4" fmla="*/ 15 w 128"/>
                <a:gd name="T5" fmla="*/ 83 h 128"/>
                <a:gd name="T6" fmla="*/ 0 w 128"/>
                <a:gd name="T7" fmla="*/ 128 h 128"/>
                <a:gd name="T8" fmla="*/ 45 w 128"/>
                <a:gd name="T9" fmla="*/ 114 h 128"/>
                <a:gd name="T10" fmla="*/ 128 w 128"/>
                <a:gd name="T11" fmla="*/ 31 h 128"/>
                <a:gd name="T12" fmla="*/ 11 w 128"/>
                <a:gd name="T13" fmla="*/ 117 h 128"/>
                <a:gd name="T14" fmla="*/ 21 w 128"/>
                <a:gd name="T15" fmla="*/ 86 h 128"/>
                <a:gd name="T16" fmla="*/ 41 w 128"/>
                <a:gd name="T17" fmla="*/ 107 h 128"/>
                <a:gd name="T18" fmla="*/ 11 w 128"/>
                <a:gd name="T19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128" y="31"/>
                  </a:moveTo>
                  <a:lnTo>
                    <a:pt x="97" y="0"/>
                  </a:lnTo>
                  <a:lnTo>
                    <a:pt x="15" y="83"/>
                  </a:lnTo>
                  <a:lnTo>
                    <a:pt x="0" y="128"/>
                  </a:lnTo>
                  <a:lnTo>
                    <a:pt x="45" y="114"/>
                  </a:lnTo>
                  <a:lnTo>
                    <a:pt x="128" y="31"/>
                  </a:lnTo>
                  <a:close/>
                  <a:moveTo>
                    <a:pt x="11" y="117"/>
                  </a:moveTo>
                  <a:lnTo>
                    <a:pt x="21" y="86"/>
                  </a:lnTo>
                  <a:lnTo>
                    <a:pt x="41" y="107"/>
                  </a:lnTo>
                  <a:lnTo>
                    <a:pt x="11" y="1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58222" y="3617453"/>
              <a:ext cx="2127007" cy="465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94690">
                <a:lnSpc>
                  <a:spcPct val="150000"/>
                </a:lnSpc>
              </a:pPr>
              <a:r>
                <a:rPr lang="en-US" altLang="zh-CN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MENU LIST</a:t>
              </a:r>
            </a:p>
          </p:txBody>
        </p:sp>
        <p:sp>
          <p:nvSpPr>
            <p:cNvPr id="46" name="Teardrop 39">
              <a:extLst>
                <a:ext uri="{FF2B5EF4-FFF2-40B4-BE49-F238E27FC236}">
                  <a16:creationId xmlns:a16="http://schemas.microsoft.com/office/drawing/2014/main" id="{FD54C0D2-22D4-D04E-940C-88C8E3E93EB0}"/>
                </a:ext>
              </a:extLst>
            </p:cNvPr>
            <p:cNvSpPr/>
            <p:nvPr/>
          </p:nvSpPr>
          <p:spPr bwMode="auto">
            <a:xfrm>
              <a:off x="8454695" y="2453247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rgbClr val="13ADD6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B46F2EE-EFE5-A34F-BB5A-3C9D62A27C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5065" y="2731854"/>
              <a:ext cx="222250" cy="222250"/>
            </a:xfrm>
            <a:custGeom>
              <a:avLst/>
              <a:gdLst>
                <a:gd name="T0" fmla="*/ 74 w 74"/>
                <a:gd name="T1" fmla="*/ 17 h 74"/>
                <a:gd name="T2" fmla="*/ 57 w 74"/>
                <a:gd name="T3" fmla="*/ 0 h 74"/>
                <a:gd name="T4" fmla="*/ 8 w 74"/>
                <a:gd name="T5" fmla="*/ 50 h 74"/>
                <a:gd name="T6" fmla="*/ 0 w 74"/>
                <a:gd name="T7" fmla="*/ 74 h 74"/>
                <a:gd name="T8" fmla="*/ 24 w 74"/>
                <a:gd name="T9" fmla="*/ 66 h 74"/>
                <a:gd name="T10" fmla="*/ 74 w 74"/>
                <a:gd name="T11" fmla="*/ 17 h 74"/>
                <a:gd name="T12" fmla="*/ 19 w 74"/>
                <a:gd name="T13" fmla="*/ 52 h 74"/>
                <a:gd name="T14" fmla="*/ 17 w 74"/>
                <a:gd name="T15" fmla="*/ 50 h 74"/>
                <a:gd name="T16" fmla="*/ 57 w 74"/>
                <a:gd name="T17" fmla="*/ 9 h 74"/>
                <a:gd name="T18" fmla="*/ 60 w 74"/>
                <a:gd name="T19" fmla="*/ 11 h 74"/>
                <a:gd name="T20" fmla="*/ 19 w 74"/>
                <a:gd name="T2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74">
                  <a:moveTo>
                    <a:pt x="74" y="17"/>
                  </a:moveTo>
                  <a:lnTo>
                    <a:pt x="57" y="0"/>
                  </a:lnTo>
                  <a:lnTo>
                    <a:pt x="8" y="50"/>
                  </a:lnTo>
                  <a:lnTo>
                    <a:pt x="0" y="74"/>
                  </a:lnTo>
                  <a:lnTo>
                    <a:pt x="24" y="66"/>
                  </a:lnTo>
                  <a:lnTo>
                    <a:pt x="74" y="17"/>
                  </a:lnTo>
                  <a:close/>
                  <a:moveTo>
                    <a:pt x="19" y="52"/>
                  </a:moveTo>
                  <a:lnTo>
                    <a:pt x="17" y="50"/>
                  </a:lnTo>
                  <a:lnTo>
                    <a:pt x="57" y="9"/>
                  </a:lnTo>
                  <a:lnTo>
                    <a:pt x="60" y="11"/>
                  </a:lnTo>
                  <a:lnTo>
                    <a:pt x="19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ardrop 40">
              <a:extLst>
                <a:ext uri="{FF2B5EF4-FFF2-40B4-BE49-F238E27FC236}">
                  <a16:creationId xmlns:a16="http://schemas.microsoft.com/office/drawing/2014/main" id="{8EFE694F-ADC2-E540-849B-594F736F1E22}"/>
                </a:ext>
              </a:extLst>
            </p:cNvPr>
            <p:cNvSpPr/>
            <p:nvPr/>
          </p:nvSpPr>
          <p:spPr bwMode="auto">
            <a:xfrm>
              <a:off x="10240344" y="2467697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rgbClr val="FF5D92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0BA2A71-CCAD-684B-8D7E-FEAD6614D3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6094" y="2667722"/>
              <a:ext cx="384175" cy="384175"/>
            </a:xfrm>
            <a:custGeom>
              <a:avLst/>
              <a:gdLst>
                <a:gd name="T0" fmla="*/ 128 w 128"/>
                <a:gd name="T1" fmla="*/ 31 h 128"/>
                <a:gd name="T2" fmla="*/ 97 w 128"/>
                <a:gd name="T3" fmla="*/ 0 h 128"/>
                <a:gd name="T4" fmla="*/ 15 w 128"/>
                <a:gd name="T5" fmla="*/ 83 h 128"/>
                <a:gd name="T6" fmla="*/ 0 w 128"/>
                <a:gd name="T7" fmla="*/ 128 h 128"/>
                <a:gd name="T8" fmla="*/ 45 w 128"/>
                <a:gd name="T9" fmla="*/ 114 h 128"/>
                <a:gd name="T10" fmla="*/ 128 w 128"/>
                <a:gd name="T11" fmla="*/ 31 h 128"/>
                <a:gd name="T12" fmla="*/ 11 w 128"/>
                <a:gd name="T13" fmla="*/ 117 h 128"/>
                <a:gd name="T14" fmla="*/ 21 w 128"/>
                <a:gd name="T15" fmla="*/ 86 h 128"/>
                <a:gd name="T16" fmla="*/ 41 w 128"/>
                <a:gd name="T17" fmla="*/ 107 h 128"/>
                <a:gd name="T18" fmla="*/ 11 w 128"/>
                <a:gd name="T19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128" y="31"/>
                  </a:moveTo>
                  <a:lnTo>
                    <a:pt x="97" y="0"/>
                  </a:lnTo>
                  <a:lnTo>
                    <a:pt x="15" y="83"/>
                  </a:lnTo>
                  <a:lnTo>
                    <a:pt x="0" y="128"/>
                  </a:lnTo>
                  <a:lnTo>
                    <a:pt x="45" y="114"/>
                  </a:lnTo>
                  <a:lnTo>
                    <a:pt x="128" y="31"/>
                  </a:lnTo>
                  <a:close/>
                  <a:moveTo>
                    <a:pt x="11" y="117"/>
                  </a:moveTo>
                  <a:lnTo>
                    <a:pt x="21" y="86"/>
                  </a:lnTo>
                  <a:lnTo>
                    <a:pt x="41" y="107"/>
                  </a:lnTo>
                  <a:lnTo>
                    <a:pt x="11" y="1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A2C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30">
              <a:extLst>
                <a:ext uri="{FF2B5EF4-FFF2-40B4-BE49-F238E27FC236}">
                  <a16:creationId xmlns:a16="http://schemas.microsoft.com/office/drawing/2014/main" id="{78033188-1713-7942-B613-24C418314CC7}"/>
                </a:ext>
              </a:extLst>
            </p:cNvPr>
            <p:cNvSpPr txBox="1"/>
            <p:nvPr/>
          </p:nvSpPr>
          <p:spPr>
            <a:xfrm>
              <a:off x="2981689" y="3616743"/>
              <a:ext cx="2127007" cy="465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94690">
                <a:lnSpc>
                  <a:spcPct val="150000"/>
                </a:lnSpc>
              </a:pPr>
              <a:r>
                <a:rPr lang="en-US" altLang="zh-CN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FOOD DETAIL</a:t>
              </a:r>
            </a:p>
          </p:txBody>
        </p:sp>
        <p:sp>
          <p:nvSpPr>
            <p:cNvPr id="56" name="文本框 30">
              <a:extLst>
                <a:ext uri="{FF2B5EF4-FFF2-40B4-BE49-F238E27FC236}">
                  <a16:creationId xmlns:a16="http://schemas.microsoft.com/office/drawing/2014/main" id="{3C4FB707-AE0A-2945-BA33-23321175F9E8}"/>
                </a:ext>
              </a:extLst>
            </p:cNvPr>
            <p:cNvSpPr txBox="1"/>
            <p:nvPr/>
          </p:nvSpPr>
          <p:spPr>
            <a:xfrm>
              <a:off x="4613152" y="3633945"/>
              <a:ext cx="2127007" cy="88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4690">
                <a:lnSpc>
                  <a:spcPct val="150000"/>
                </a:lnSpc>
              </a:pPr>
              <a:r>
                <a:rPr lang="en-US" altLang="zh-CN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SUBMIT ORDER </a:t>
              </a:r>
            </a:p>
            <a:p>
              <a:pPr defTabSz="694690">
                <a:lnSpc>
                  <a:spcPct val="150000"/>
                </a:lnSpc>
              </a:pPr>
              <a:r>
                <a:rPr lang="en-US" altLang="zh-CN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TO SERVER PART</a:t>
              </a:r>
            </a:p>
          </p:txBody>
        </p:sp>
        <p:sp>
          <p:nvSpPr>
            <p:cNvPr id="57" name="文本框 30">
              <a:extLst>
                <a:ext uri="{FF2B5EF4-FFF2-40B4-BE49-F238E27FC236}">
                  <a16:creationId xmlns:a16="http://schemas.microsoft.com/office/drawing/2014/main" id="{DE367F40-2DDE-DE4E-B438-F613C579A4C6}"/>
                </a:ext>
              </a:extLst>
            </p:cNvPr>
            <p:cNvSpPr txBox="1"/>
            <p:nvPr/>
          </p:nvSpPr>
          <p:spPr>
            <a:xfrm>
              <a:off x="6742499" y="3619795"/>
              <a:ext cx="1753564" cy="1296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4690">
                <a:lnSpc>
                  <a:spcPct val="150000"/>
                </a:lnSpc>
              </a:pPr>
              <a:r>
                <a:rPr lang="en-US" altLang="zh-CN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Waiting for conformation or notification</a:t>
              </a:r>
            </a:p>
          </p:txBody>
        </p:sp>
        <p:sp>
          <p:nvSpPr>
            <p:cNvPr id="58" name="文本框 30">
              <a:extLst>
                <a:ext uri="{FF2B5EF4-FFF2-40B4-BE49-F238E27FC236}">
                  <a16:creationId xmlns:a16="http://schemas.microsoft.com/office/drawing/2014/main" id="{B5EB4327-1021-2147-AB6C-186B19DF10E4}"/>
                </a:ext>
              </a:extLst>
            </p:cNvPr>
            <p:cNvSpPr txBox="1"/>
            <p:nvPr/>
          </p:nvSpPr>
          <p:spPr>
            <a:xfrm>
              <a:off x="8371625" y="3616164"/>
              <a:ext cx="1868720" cy="88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4690">
                <a:lnSpc>
                  <a:spcPct val="150000"/>
                </a:lnSpc>
              </a:pPr>
              <a:r>
                <a:rPr lang="en-US" altLang="zh-CN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Give response back to server</a:t>
              </a:r>
            </a:p>
          </p:txBody>
        </p:sp>
        <p:sp>
          <p:nvSpPr>
            <p:cNvPr id="59" name="文本框 30">
              <a:extLst>
                <a:ext uri="{FF2B5EF4-FFF2-40B4-BE49-F238E27FC236}">
                  <a16:creationId xmlns:a16="http://schemas.microsoft.com/office/drawing/2014/main" id="{1AB5638C-1189-B54F-8BED-3E57FFC5740A}"/>
                </a:ext>
              </a:extLst>
            </p:cNvPr>
            <p:cNvSpPr txBox="1"/>
            <p:nvPr/>
          </p:nvSpPr>
          <p:spPr>
            <a:xfrm>
              <a:off x="10038853" y="3616164"/>
              <a:ext cx="2127007" cy="465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4690">
                <a:lnSpc>
                  <a:spcPct val="150000"/>
                </a:lnSpc>
              </a:pPr>
              <a:r>
                <a:rPr lang="en-US" altLang="zh-CN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Status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42644" y="2053452"/>
            <a:ext cx="11158289" cy="3839162"/>
            <a:chOff x="1078137" y="1591797"/>
            <a:chExt cx="9838017" cy="3674406"/>
          </a:xfrm>
        </p:grpSpPr>
        <p:grpSp>
          <p:nvGrpSpPr>
            <p:cNvPr id="2" name="组合 1"/>
            <p:cNvGrpSpPr/>
            <p:nvPr/>
          </p:nvGrpSpPr>
          <p:grpSpPr>
            <a:xfrm>
              <a:off x="1078137" y="1591797"/>
              <a:ext cx="9838017" cy="3674406"/>
              <a:chOff x="651823" y="2103225"/>
              <a:chExt cx="9838017" cy="3674406"/>
            </a:xfrm>
          </p:grpSpPr>
          <p:sp>
            <p:nvSpPr>
              <p:cNvPr id="4" name="Rectangle: Rounded Corners 3"/>
              <p:cNvSpPr/>
              <p:nvPr/>
            </p:nvSpPr>
            <p:spPr>
              <a:xfrm>
                <a:off x="2319318" y="4936507"/>
                <a:ext cx="6870097" cy="8392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88000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" name="Rectangle: Rounded Corners 4"/>
              <p:cNvSpPr/>
              <p:nvPr/>
            </p:nvSpPr>
            <p:spPr>
              <a:xfrm>
                <a:off x="651823" y="3971822"/>
                <a:ext cx="6959958" cy="8392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5D9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" name="Rectangle: Rounded Corners 5"/>
              <p:cNvSpPr/>
              <p:nvPr/>
            </p:nvSpPr>
            <p:spPr>
              <a:xfrm>
                <a:off x="3529882" y="3051085"/>
                <a:ext cx="6959958" cy="8392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0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Rectangle: Rounded Corners 6"/>
              <p:cNvSpPr/>
              <p:nvPr/>
            </p:nvSpPr>
            <p:spPr>
              <a:xfrm>
                <a:off x="1825484" y="2103225"/>
                <a:ext cx="6959958" cy="8392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058311" y="2103225"/>
                <a:ext cx="4510496" cy="3674406"/>
                <a:chOff x="-977759" y="1228726"/>
                <a:chExt cx="8702532" cy="7089397"/>
              </a:xfrm>
            </p:grpSpPr>
            <p:sp>
              <p:nvSpPr>
                <p:cNvPr id="25" name="Right Triangle 8"/>
                <p:cNvSpPr/>
                <p:nvPr/>
              </p:nvSpPr>
              <p:spPr>
                <a:xfrm rot="5400000">
                  <a:off x="6105523" y="1228727"/>
                  <a:ext cx="1619251" cy="1619249"/>
                </a:xfrm>
                <a:prstGeom prst="rtTriangle">
                  <a:avLst/>
                </a:prstGeom>
                <a:solidFill>
                  <a:srgbClr val="FF5D92"/>
                </a:solidFill>
                <a:ln>
                  <a:solidFill>
                    <a:srgbClr val="FF5D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Right Triangle 9"/>
                <p:cNvSpPr/>
                <p:nvPr/>
              </p:nvSpPr>
              <p:spPr>
                <a:xfrm rot="5400000">
                  <a:off x="4333872" y="3048002"/>
                  <a:ext cx="1619251" cy="1619249"/>
                </a:xfrm>
                <a:prstGeom prst="rt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Right Triangle 10"/>
                <p:cNvSpPr/>
                <p:nvPr/>
              </p:nvSpPr>
              <p:spPr>
                <a:xfrm rot="16200000">
                  <a:off x="4333873" y="1228727"/>
                  <a:ext cx="1619251" cy="1619250"/>
                </a:xfrm>
                <a:prstGeom prst="rtTriangle">
                  <a:avLst/>
                </a:prstGeom>
                <a:solidFill>
                  <a:srgbClr val="13ADD6"/>
                </a:solidFill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Right Triangle 11"/>
                <p:cNvSpPr/>
                <p:nvPr/>
              </p:nvSpPr>
              <p:spPr>
                <a:xfrm rot="16200000">
                  <a:off x="2552699" y="3076577"/>
                  <a:ext cx="1619251" cy="1619250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Right Triangle 12"/>
                <p:cNvSpPr/>
                <p:nvPr/>
              </p:nvSpPr>
              <p:spPr>
                <a:xfrm rot="5400000">
                  <a:off x="2552697" y="4833993"/>
                  <a:ext cx="1619252" cy="1619252"/>
                </a:xfrm>
                <a:prstGeom prst="rtTriangle">
                  <a:avLst/>
                </a:prstGeom>
                <a:solidFill>
                  <a:srgbClr val="FF5D92"/>
                </a:solidFill>
                <a:ln>
                  <a:solidFill>
                    <a:srgbClr val="FF5D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Right Triangle 13"/>
                <p:cNvSpPr/>
                <p:nvPr/>
              </p:nvSpPr>
              <p:spPr>
                <a:xfrm rot="16200000">
                  <a:off x="773236" y="4837613"/>
                  <a:ext cx="1619250" cy="1619252"/>
                </a:xfrm>
                <a:prstGeom prst="rtTriangle">
                  <a:avLst/>
                </a:prstGeom>
                <a:solidFill>
                  <a:srgbClr val="13AD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Right Triangle 14"/>
                <p:cNvSpPr/>
                <p:nvPr/>
              </p:nvSpPr>
              <p:spPr>
                <a:xfrm rot="5400000">
                  <a:off x="787468" y="6698873"/>
                  <a:ext cx="1619250" cy="1619250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Right Triangle 15"/>
                <p:cNvSpPr/>
                <p:nvPr/>
              </p:nvSpPr>
              <p:spPr>
                <a:xfrm rot="16200000">
                  <a:off x="-977758" y="6698870"/>
                  <a:ext cx="1619250" cy="1619252"/>
                </a:xfrm>
                <a:prstGeom prst="rt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" name="Group 16"/>
              <p:cNvGrpSpPr/>
              <p:nvPr/>
            </p:nvGrpSpPr>
            <p:grpSpPr>
              <a:xfrm flipH="1">
                <a:off x="7568526" y="2272551"/>
                <a:ext cx="630460" cy="435353"/>
                <a:chOff x="6581417" y="4508968"/>
                <a:chExt cx="1165640" cy="804905"/>
              </a:xfrm>
              <a:solidFill>
                <a:schemeClr val="bg1"/>
              </a:solidFill>
            </p:grpSpPr>
            <p:sp>
              <p:nvSpPr>
                <p:cNvPr id="21" name="Rectangle: Rounded Corners 17"/>
                <p:cNvSpPr/>
                <p:nvPr/>
              </p:nvSpPr>
              <p:spPr>
                <a:xfrm>
                  <a:off x="6737230" y="4508968"/>
                  <a:ext cx="854015" cy="658255"/>
                </a:xfrm>
                <a:prstGeom prst="roundRect">
                  <a:avLst/>
                </a:prstGeom>
                <a:grpFill/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Rectangle 18"/>
                <p:cNvSpPr/>
                <p:nvPr/>
              </p:nvSpPr>
              <p:spPr>
                <a:xfrm>
                  <a:off x="6836434" y="4590294"/>
                  <a:ext cx="655607" cy="495603"/>
                </a:xfrm>
                <a:prstGeom prst="rect">
                  <a:avLst/>
                </a:prstGeom>
                <a:solidFill>
                  <a:srgbClr val="13ADD6"/>
                </a:solidFill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Freeform: Shape 19"/>
                <p:cNvSpPr/>
                <p:nvPr/>
              </p:nvSpPr>
              <p:spPr>
                <a:xfrm>
                  <a:off x="6581417" y="5217733"/>
                  <a:ext cx="1165640" cy="96140"/>
                </a:xfrm>
                <a:custGeom>
                  <a:avLst/>
                  <a:gdLst>
                    <a:gd name="connsiteX0" fmla="*/ 0 w 2193259"/>
                    <a:gd name="connsiteY0" fmla="*/ 0 h 138023"/>
                    <a:gd name="connsiteX1" fmla="*/ 2193259 w 2193259"/>
                    <a:gd name="connsiteY1" fmla="*/ 0 h 138023"/>
                    <a:gd name="connsiteX2" fmla="*/ 2193259 w 2193259"/>
                    <a:gd name="connsiteY2" fmla="*/ 67572 h 138023"/>
                    <a:gd name="connsiteX3" fmla="*/ 2122808 w 2193259"/>
                    <a:gd name="connsiteY3" fmla="*/ 138023 h 138023"/>
                    <a:gd name="connsiteX4" fmla="*/ 70451 w 2193259"/>
                    <a:gd name="connsiteY4" fmla="*/ 138023 h 138023"/>
                    <a:gd name="connsiteX5" fmla="*/ 0 w 2193259"/>
                    <a:gd name="connsiteY5" fmla="*/ 67572 h 138023"/>
                    <a:gd name="connsiteX6" fmla="*/ 0 w 2193259"/>
                    <a:gd name="connsiteY6" fmla="*/ 0 h 13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3259" h="138023">
                      <a:moveTo>
                        <a:pt x="0" y="0"/>
                      </a:moveTo>
                      <a:lnTo>
                        <a:pt x="2193259" y="0"/>
                      </a:lnTo>
                      <a:lnTo>
                        <a:pt x="2193259" y="67572"/>
                      </a:lnTo>
                      <a:cubicBezTo>
                        <a:pt x="2193259" y="106481"/>
                        <a:pt x="2161717" y="138023"/>
                        <a:pt x="2122808" y="138023"/>
                      </a:cubicBezTo>
                      <a:lnTo>
                        <a:pt x="70451" y="138023"/>
                      </a:lnTo>
                      <a:cubicBezTo>
                        <a:pt x="31542" y="138023"/>
                        <a:pt x="0" y="106481"/>
                        <a:pt x="0" y="6757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Rectangle 20"/>
                <p:cNvSpPr/>
                <p:nvPr/>
              </p:nvSpPr>
              <p:spPr>
                <a:xfrm>
                  <a:off x="7008962" y="5242943"/>
                  <a:ext cx="310549" cy="4571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rgbClr val="13ADD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0" name="Group 21"/>
              <p:cNvGrpSpPr/>
              <p:nvPr/>
            </p:nvGrpSpPr>
            <p:grpSpPr>
              <a:xfrm>
                <a:off x="2598487" y="5039517"/>
                <a:ext cx="342857" cy="633230"/>
                <a:chOff x="6015333" y="3569108"/>
                <a:chExt cx="1187904" cy="1691916"/>
              </a:xfrm>
            </p:grpSpPr>
            <p:sp>
              <p:nvSpPr>
                <p:cNvPr id="17" name="Rectangle: Rounded Corners 22"/>
                <p:cNvSpPr/>
                <p:nvPr/>
              </p:nvSpPr>
              <p:spPr>
                <a:xfrm>
                  <a:off x="6015333" y="3569108"/>
                  <a:ext cx="1187904" cy="169191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Rectangle: Rounded Corners 23"/>
                <p:cNvSpPr/>
                <p:nvPr/>
              </p:nvSpPr>
              <p:spPr>
                <a:xfrm>
                  <a:off x="6208214" y="3889714"/>
                  <a:ext cx="795504" cy="1093319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9" name="Rectangle 24"/>
                <p:cNvSpPr/>
                <p:nvPr/>
              </p:nvSpPr>
              <p:spPr>
                <a:xfrm>
                  <a:off x="6392502" y="3685557"/>
                  <a:ext cx="403638" cy="457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Oval 25"/>
                <p:cNvSpPr/>
                <p:nvPr/>
              </p:nvSpPr>
              <p:spPr>
                <a:xfrm flipH="1">
                  <a:off x="6505385" y="5042165"/>
                  <a:ext cx="184946" cy="20587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" name="Group 26"/>
              <p:cNvGrpSpPr/>
              <p:nvPr/>
            </p:nvGrpSpPr>
            <p:grpSpPr>
              <a:xfrm>
                <a:off x="3873459" y="3243105"/>
                <a:ext cx="477241" cy="474965"/>
                <a:chOff x="5262370" y="2742828"/>
                <a:chExt cx="675892" cy="1542433"/>
              </a:xfrm>
              <a:solidFill>
                <a:schemeClr val="accent2"/>
              </a:solidFill>
            </p:grpSpPr>
            <p:sp>
              <p:nvSpPr>
                <p:cNvPr id="13" name="Freeform: Shape 27"/>
                <p:cNvSpPr/>
                <p:nvPr/>
              </p:nvSpPr>
              <p:spPr>
                <a:xfrm rot="10800000" flipH="1">
                  <a:off x="5262370" y="2742828"/>
                  <a:ext cx="675892" cy="1542433"/>
                </a:xfrm>
                <a:custGeom>
                  <a:avLst/>
                  <a:gdLst>
                    <a:gd name="connsiteX0" fmla="*/ 0 w 999747"/>
                    <a:gd name="connsiteY0" fmla="*/ 0 h 1605837"/>
                    <a:gd name="connsiteX1" fmla="*/ 999747 w 999747"/>
                    <a:gd name="connsiteY1" fmla="*/ 0 h 1605837"/>
                    <a:gd name="connsiteX2" fmla="*/ 999747 w 999747"/>
                    <a:gd name="connsiteY2" fmla="*/ 0 h 1605837"/>
                    <a:gd name="connsiteX3" fmla="*/ 0 w 999747"/>
                    <a:gd name="connsiteY3" fmla="*/ 0 h 1605837"/>
                    <a:gd name="connsiteX4" fmla="*/ 0 w 999747"/>
                    <a:gd name="connsiteY4" fmla="*/ 1605837 h 1605837"/>
                    <a:gd name="connsiteX5" fmla="*/ 0 w 999747"/>
                    <a:gd name="connsiteY5" fmla="*/ 1605837 h 1605837"/>
                    <a:gd name="connsiteX6" fmla="*/ 0 w 999747"/>
                    <a:gd name="connsiteY6" fmla="*/ 0 h 1605837"/>
                    <a:gd name="connsiteX0-1" fmla="*/ 0 w 999747"/>
                    <a:gd name="connsiteY0-2" fmla="*/ 8964 h 1614801"/>
                    <a:gd name="connsiteX1-3" fmla="*/ 999747 w 999747"/>
                    <a:gd name="connsiteY1-4" fmla="*/ 8964 h 1614801"/>
                    <a:gd name="connsiteX2-5" fmla="*/ 703911 w 999747"/>
                    <a:gd name="connsiteY2-6" fmla="*/ 0 h 1614801"/>
                    <a:gd name="connsiteX3-7" fmla="*/ 0 w 999747"/>
                    <a:gd name="connsiteY3-8" fmla="*/ 8964 h 1614801"/>
                    <a:gd name="connsiteX4-9" fmla="*/ 0 w 999747"/>
                    <a:gd name="connsiteY4-10" fmla="*/ 1614801 h 1614801"/>
                    <a:gd name="connsiteX5-11" fmla="*/ 0 w 999747"/>
                    <a:gd name="connsiteY5-12" fmla="*/ 1614801 h 1614801"/>
                    <a:gd name="connsiteX6-13" fmla="*/ 0 w 999747"/>
                    <a:gd name="connsiteY6-14" fmla="*/ 8964 h 1614801"/>
                    <a:gd name="connsiteX0-15" fmla="*/ 0 w 703911"/>
                    <a:gd name="connsiteY0-16" fmla="*/ 8964 h 1614801"/>
                    <a:gd name="connsiteX1-17" fmla="*/ 703911 w 703911"/>
                    <a:gd name="connsiteY1-18" fmla="*/ 0 h 1614801"/>
                    <a:gd name="connsiteX2-19" fmla="*/ 0 w 703911"/>
                    <a:gd name="connsiteY2-20" fmla="*/ 8964 h 1614801"/>
                    <a:gd name="connsiteX3-21" fmla="*/ 0 w 703911"/>
                    <a:gd name="connsiteY3-22" fmla="*/ 1614801 h 1614801"/>
                    <a:gd name="connsiteX4-23" fmla="*/ 0 w 703911"/>
                    <a:gd name="connsiteY4-24" fmla="*/ 1614801 h 1614801"/>
                    <a:gd name="connsiteX5-25" fmla="*/ 0 w 703911"/>
                    <a:gd name="connsiteY5-26" fmla="*/ 8964 h 1614801"/>
                    <a:gd name="connsiteX0-27" fmla="*/ 0 w 703911"/>
                    <a:gd name="connsiteY0-28" fmla="*/ 8964 h 1614801"/>
                    <a:gd name="connsiteX1-29" fmla="*/ 703911 w 703911"/>
                    <a:gd name="connsiteY1-30" fmla="*/ 0 h 1614801"/>
                    <a:gd name="connsiteX2-31" fmla="*/ 0 w 703911"/>
                    <a:gd name="connsiteY2-32" fmla="*/ 8964 h 1614801"/>
                    <a:gd name="connsiteX3-33" fmla="*/ 0 w 703911"/>
                    <a:gd name="connsiteY3-34" fmla="*/ 1614801 h 1614801"/>
                    <a:gd name="connsiteX4-35" fmla="*/ 0 w 703911"/>
                    <a:gd name="connsiteY4-36" fmla="*/ 1614801 h 1614801"/>
                    <a:gd name="connsiteX5-37" fmla="*/ 0 w 703911"/>
                    <a:gd name="connsiteY5-38" fmla="*/ 8964 h 1614801"/>
                    <a:gd name="connsiteX0-39" fmla="*/ 0 w 703911"/>
                    <a:gd name="connsiteY0-40" fmla="*/ 0 h 1605837"/>
                    <a:gd name="connsiteX1-41" fmla="*/ 703911 w 703911"/>
                    <a:gd name="connsiteY1-42" fmla="*/ 8965 h 1605837"/>
                    <a:gd name="connsiteX2-43" fmla="*/ 0 w 703911"/>
                    <a:gd name="connsiteY2-44" fmla="*/ 0 h 1605837"/>
                    <a:gd name="connsiteX3-45" fmla="*/ 0 w 703911"/>
                    <a:gd name="connsiteY3-46" fmla="*/ 1605837 h 1605837"/>
                    <a:gd name="connsiteX4-47" fmla="*/ 0 w 703911"/>
                    <a:gd name="connsiteY4-48" fmla="*/ 1605837 h 1605837"/>
                    <a:gd name="connsiteX5-49" fmla="*/ 0 w 703911"/>
                    <a:gd name="connsiteY5-50" fmla="*/ 0 h 1605837"/>
                    <a:gd name="connsiteX0-51" fmla="*/ 0 w 506687"/>
                    <a:gd name="connsiteY0-52" fmla="*/ 0 h 1605837"/>
                    <a:gd name="connsiteX1-53" fmla="*/ 506687 w 506687"/>
                    <a:gd name="connsiteY1-54" fmla="*/ 1 h 1605837"/>
                    <a:gd name="connsiteX2-55" fmla="*/ 0 w 506687"/>
                    <a:gd name="connsiteY2-56" fmla="*/ 0 h 1605837"/>
                    <a:gd name="connsiteX3-57" fmla="*/ 0 w 506687"/>
                    <a:gd name="connsiteY3-58" fmla="*/ 1605837 h 1605837"/>
                    <a:gd name="connsiteX4-59" fmla="*/ 0 w 506687"/>
                    <a:gd name="connsiteY4-60" fmla="*/ 1605837 h 1605837"/>
                    <a:gd name="connsiteX5-61" fmla="*/ 0 w 506687"/>
                    <a:gd name="connsiteY5-62" fmla="*/ 0 h 160583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506687" h="1605837">
                      <a:moveTo>
                        <a:pt x="0" y="0"/>
                      </a:moveTo>
                      <a:lnTo>
                        <a:pt x="506687" y="1"/>
                      </a:lnTo>
                      <a:lnTo>
                        <a:pt x="0" y="0"/>
                      </a:lnTo>
                      <a:lnTo>
                        <a:pt x="0" y="1605837"/>
                      </a:lnTo>
                      <a:lnTo>
                        <a:pt x="0" y="16058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" name="Flowchart: Process 28"/>
                <p:cNvSpPr/>
                <p:nvPr/>
              </p:nvSpPr>
              <p:spPr>
                <a:xfrm>
                  <a:off x="5378824" y="3413889"/>
                  <a:ext cx="89647" cy="871371"/>
                </a:xfrm>
                <a:prstGeom prst="flowChartProcess">
                  <a:avLst/>
                </a:prstGeom>
                <a:grp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Flowchart: Process 29"/>
                <p:cNvSpPr/>
                <p:nvPr/>
              </p:nvSpPr>
              <p:spPr>
                <a:xfrm>
                  <a:off x="5805183" y="2754631"/>
                  <a:ext cx="102558" cy="1499940"/>
                </a:xfrm>
                <a:prstGeom prst="flowChartProcess">
                  <a:avLst/>
                </a:prstGeom>
                <a:grp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" name="Flowchart: Process 30"/>
                <p:cNvSpPr/>
                <p:nvPr/>
              </p:nvSpPr>
              <p:spPr>
                <a:xfrm>
                  <a:off x="5582880" y="3079518"/>
                  <a:ext cx="89649" cy="1174478"/>
                </a:xfrm>
                <a:prstGeom prst="flowChartProcess">
                  <a:avLst/>
                </a:prstGeom>
                <a:grp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2" name="Freeform: Shape 35"/>
              <p:cNvSpPr/>
              <p:nvPr/>
            </p:nvSpPr>
            <p:spPr bwMode="auto">
              <a:xfrm>
                <a:off x="6733509" y="4151245"/>
                <a:ext cx="463668" cy="503517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rgbClr val="FF5D9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2573906" y="1613140"/>
              <a:ext cx="3824203" cy="60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2000" dirty="0">
                  <a:latin typeface="Times" pitchFamily="2" charset="0"/>
                  <a:ea typeface="微软雅黑" panose="020B0503020204020204" pitchFamily="34" charset="-122"/>
                  <a:sym typeface="+mn-ea"/>
                </a:rPr>
                <a:t>User Interface. (Intent)</a:t>
              </a:r>
              <a:endParaRPr lang="zh-CN" altLang="en-US" sz="2000" dirty="0">
                <a:latin typeface="Times" pitchFamily="2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657254" y="2605683"/>
              <a:ext cx="4191510" cy="60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dirty="0">
                  <a:latin typeface="Times" pitchFamily="2" charset="0"/>
                  <a:ea typeface="微软雅黑" panose="020B0503020204020204" pitchFamily="34" charset="-122"/>
                  <a:sym typeface="+mn-ea"/>
                </a:rPr>
                <a:t>Connect client and server. (socked thread)</a:t>
              </a:r>
              <a:endParaRPr lang="zh-CN" altLang="en-US" sz="2000" dirty="0">
                <a:latin typeface="Times" pitchFamily="2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51085" y="4464304"/>
              <a:ext cx="4932680" cy="60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dirty="0">
                  <a:latin typeface="Times" pitchFamily="2" charset="0"/>
                  <a:ea typeface="微软雅黑" panose="020B0503020204020204" pitchFamily="34" charset="-122"/>
                  <a:sym typeface="+mn-ea"/>
                </a:rPr>
                <a:t>Send Order to server end and waiting for response.</a:t>
              </a:r>
              <a:endParaRPr lang="zh-CN" altLang="en-US" sz="2000" dirty="0">
                <a:latin typeface="Times" pitchFamily="2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79807" y="3434366"/>
              <a:ext cx="3824203" cy="93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Times" pitchFamily="2" charset="0"/>
                  <a:ea typeface="微软雅黑" panose="020B0503020204020204" pitchFamily="34" charset="-122"/>
                  <a:sym typeface="+mn-ea"/>
                </a:rPr>
                <a:t>Generate Oder list.(HashMap</a:t>
              </a:r>
              <a:r>
                <a:rPr lang="zh-Hans" altLang="en-US" sz="2000" dirty="0">
                  <a:latin typeface="Times" pitchFamily="2" charset="0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Hans" sz="2000" dirty="0">
                  <a:latin typeface="Times" pitchFamily="2" charset="0"/>
                  <a:ea typeface="微软雅黑" panose="020B0503020204020204" pitchFamily="34" charset="-122"/>
                  <a:sym typeface="+mn-ea"/>
                </a:rPr>
                <a:t>and </a:t>
              </a:r>
              <a:r>
                <a:rPr lang="en-US" altLang="zh-Hans" sz="2000" dirty="0" err="1">
                  <a:latin typeface="Times" pitchFamily="2" charset="0"/>
                  <a:ea typeface="微软雅黑" panose="020B0503020204020204" pitchFamily="34" charset="-122"/>
                  <a:sym typeface="+mn-ea"/>
                </a:rPr>
                <a:t>Contacts.jar</a:t>
              </a:r>
              <a:r>
                <a:rPr lang="en-US" altLang="zh-CN" sz="2000" dirty="0">
                  <a:latin typeface="Times" pitchFamily="2" charset="0"/>
                  <a:ea typeface="微软雅黑" panose="020B0503020204020204" pitchFamily="34" charset="-122"/>
                  <a:sym typeface="+mn-ea"/>
                </a:rPr>
                <a:t>)</a:t>
              </a:r>
              <a:endParaRPr lang="zh-CN" altLang="en-US" sz="2000" dirty="0">
                <a:latin typeface="Times" pitchFamily="2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3914776" y="548941"/>
            <a:ext cx="380756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94690">
              <a:lnSpc>
                <a:spcPct val="150000"/>
              </a:lnSpc>
            </a:pPr>
            <a:r>
              <a:rPr lang="en-US" altLang="zh-CN" sz="2800" b="1" dirty="0">
                <a:latin typeface="Times" pitchFamily="2" charset="0"/>
                <a:ea typeface="Cambria Math" panose="02040503050406030204" pitchFamily="18" charset="0"/>
              </a:rPr>
              <a:t>Function we need …</a:t>
            </a:r>
          </a:p>
        </p:txBody>
      </p:sp>
    </p:spTree>
    <p:extLst>
      <p:ext uri="{BB962C8B-B14F-4D97-AF65-F5344CB8AC3E}">
        <p14:creationId xmlns:p14="http://schemas.microsoft.com/office/powerpoint/2010/main" val="163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9"/>
          <p:cNvSpPr/>
          <p:nvPr/>
        </p:nvSpPr>
        <p:spPr>
          <a:xfrm>
            <a:off x="0" y="13198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Screen Shot 2018-04-17 at 9.01.27 PM</a:t>
            </a:r>
          </a:p>
          <a:p>
            <a:pPr algn="ctr"/>
            <a:r>
              <a:rPr lang="en-US" altLang="zh-CN"/>
              <a:t>Screen Shot 2018-04-17 at 9.01.34 PM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70438" y="320782"/>
            <a:ext cx="4386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Click the picture to see the food details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907" y="1811888"/>
            <a:ext cx="52354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burgerlabel </a:t>
            </a:r>
            <a:r>
              <a:rPr lang="en-US" dirty="0"/>
              <a:t>=(ImageButton)findViewById(R.id.</a:t>
            </a:r>
            <a:r>
              <a:rPr lang="en-US" b="1" i="1" dirty="0"/>
              <a:t>burgerlabel</a:t>
            </a:r>
            <a:r>
              <a:rPr lang="en-US" dirty="0"/>
              <a:t>);</a:t>
            </a:r>
          </a:p>
          <a:p>
            <a:r>
              <a:rPr lang="en-US" b="1" dirty="0"/>
              <a:t>burgerlabel</a:t>
            </a:r>
            <a:r>
              <a:rPr lang="en-US" dirty="0"/>
              <a:t>.setOnClickListener(</a:t>
            </a:r>
            <a:r>
              <a:rPr lang="en-US" b="1" dirty="0"/>
              <a:t>new </a:t>
            </a:r>
            <a:r>
              <a:rPr lang="en-US" dirty="0"/>
              <a:t>OnClickListener() {</a:t>
            </a:r>
            <a:br>
              <a:rPr lang="en-US" dirty="0"/>
            </a:br>
            <a:r>
              <a:rPr lang="en-US" dirty="0"/>
              <a:t>    @Override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public void </a:t>
            </a:r>
            <a:r>
              <a:rPr lang="en-US" dirty="0"/>
              <a:t>onClick(View view)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Intent burger = </a:t>
            </a:r>
            <a:r>
              <a:rPr lang="en-US" b="1" dirty="0"/>
              <a:t>new </a:t>
            </a:r>
            <a:r>
              <a:rPr lang="en-US" dirty="0"/>
              <a:t>Intent(Main3Activity.</a:t>
            </a:r>
            <a:r>
              <a:rPr lang="en-US" b="1" dirty="0"/>
              <a:t>this</a:t>
            </a:r>
            <a:r>
              <a:rPr lang="en-US" dirty="0"/>
              <a:t>, Burger.</a:t>
            </a:r>
            <a:r>
              <a:rPr lang="en-US" b="1" dirty="0"/>
              <a:t>class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startActivity(burger);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});</a:t>
            </a:r>
          </a:p>
        </p:txBody>
      </p:sp>
      <p:pic>
        <p:nvPicPr>
          <p:cNvPr id="2" name="int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29299" y="1944048"/>
            <a:ext cx="5932443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9"/>
          <p:cNvSpPr/>
          <p:nvPr/>
        </p:nvSpPr>
        <p:spPr>
          <a:xfrm>
            <a:off x="0" y="1324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46491" y="445729"/>
            <a:ext cx="6711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Realize the communication between server &amp; 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6491" y="1522947"/>
            <a:ext cx="4247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Thread </a:t>
            </a:r>
            <a:r>
              <a:rPr lang="en-US" sz="2000" dirty="0" err="1">
                <a:latin typeface="Times" pitchFamily="2" charset="0"/>
              </a:rPr>
              <a:t>socketServerThread</a:t>
            </a:r>
            <a:r>
              <a:rPr lang="en-US" sz="2000" dirty="0">
                <a:latin typeface="Times" pitchFamily="2" charset="0"/>
              </a:rPr>
              <a:t> = </a:t>
            </a:r>
            <a:r>
              <a:rPr lang="en-US" sz="2000" b="1" dirty="0">
                <a:latin typeface="Times" pitchFamily="2" charset="0"/>
              </a:rPr>
              <a:t>new </a:t>
            </a:r>
            <a:r>
              <a:rPr lang="en-US" sz="2000" dirty="0">
                <a:latin typeface="Times" pitchFamily="2" charset="0"/>
              </a:rPr>
              <a:t>Thread(</a:t>
            </a:r>
            <a:r>
              <a:rPr lang="en-US" sz="2000" b="1" dirty="0">
                <a:latin typeface="Times" pitchFamily="2" charset="0"/>
              </a:rPr>
              <a:t>new </a:t>
            </a:r>
            <a:r>
              <a:rPr lang="en-US" sz="2000" dirty="0" err="1">
                <a:latin typeface="Times" pitchFamily="2" charset="0"/>
              </a:rPr>
              <a:t>SocketServerThread</a:t>
            </a:r>
            <a:r>
              <a:rPr lang="en-US" sz="2000" dirty="0">
                <a:latin typeface="Times" pitchFamily="2" charset="0"/>
              </a:rPr>
              <a:t>());</a:t>
            </a:r>
            <a:br>
              <a:rPr lang="en-US" sz="2000" dirty="0">
                <a:latin typeface="Times" pitchFamily="2" charset="0"/>
              </a:rPr>
            </a:br>
            <a:r>
              <a:rPr lang="en-US" sz="2000" dirty="0" err="1">
                <a:latin typeface="Times" pitchFamily="2" charset="0"/>
              </a:rPr>
              <a:t>socketServerThread.start</a:t>
            </a:r>
            <a:r>
              <a:rPr lang="en-US" sz="2000" dirty="0">
                <a:latin typeface="Times" pitchFamily="2" charset="0"/>
              </a:rPr>
              <a:t>();</a:t>
            </a:r>
          </a:p>
          <a:p>
            <a:r>
              <a:rPr lang="en-US" sz="2000" dirty="0" err="1">
                <a:latin typeface="Times" pitchFamily="2" charset="0"/>
              </a:rPr>
              <a:t>getIpAddress</a:t>
            </a:r>
            <a:r>
              <a:rPr lang="en-US" sz="2000" dirty="0">
                <a:latin typeface="Times" pitchFamily="2" charset="0"/>
              </a:rPr>
              <a:t> ();     </a:t>
            </a:r>
            <a:r>
              <a:rPr lang="en-US" b="1" i="1" dirty="0" err="1">
                <a:latin typeface="Times" pitchFamily="2" charset="0"/>
              </a:rPr>
              <a:t>SocketServerPORT</a:t>
            </a:r>
            <a:endParaRPr lang="en-US" sz="2000" dirty="0">
              <a:latin typeface="Times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 b="29282"/>
          <a:stretch>
            <a:fillRect/>
          </a:stretch>
        </p:blipFill>
        <p:spPr>
          <a:xfrm>
            <a:off x="973062" y="3000274"/>
            <a:ext cx="3594100" cy="3717077"/>
          </a:xfrm>
          <a:prstGeom prst="rect">
            <a:avLst/>
          </a:prstGeom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145430CB-2ECA-7E4D-A4E0-29FB57BF0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92" y="558643"/>
            <a:ext cx="3349350" cy="576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32502" y="757430"/>
            <a:ext cx="9159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4400" dirty="0">
                <a:latin typeface="Algerian" panose="04020705040A02060702" pitchFamily="82" charset="0"/>
                <a:ea typeface="华文细黑" panose="02010600040101010101" pitchFamily="2" charset="-122"/>
              </a:rPr>
              <a:t>Receive notification from server then update order</a:t>
            </a:r>
            <a:endParaRPr lang="en-US" altLang="zh-CN" sz="4400" dirty="0">
              <a:solidFill>
                <a:schemeClr val="tx1"/>
              </a:solidFill>
              <a:latin typeface="Algerian" panose="04020705040A02060702" pitchFamily="82" charset="0"/>
              <a:ea typeface="华文细黑" panose="02010600040101010101" pitchFamily="2" charset="-122"/>
            </a:endParaRP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145430CB-2ECA-7E4D-A4E0-29FB57BF0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9" y="757430"/>
            <a:ext cx="3349350" cy="5767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FEDA3C-397A-A94C-9E3B-488B044F5990}"/>
              </a:ext>
            </a:extLst>
          </p:cNvPr>
          <p:cNvSpPr txBox="1"/>
          <p:nvPr/>
        </p:nvSpPr>
        <p:spPr>
          <a:xfrm>
            <a:off x="4369518" y="2557353"/>
            <a:ext cx="6485466" cy="370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" pitchFamily="2" charset="0"/>
              </a:rPr>
              <a:t>SocketServerReplyThread(Socket socket, </a:t>
            </a:r>
            <a:r>
              <a:rPr lang="en-US" sz="2000" b="1" dirty="0">
                <a:latin typeface="Times" pitchFamily="2" charset="0"/>
              </a:rPr>
              <a:t>int </a:t>
            </a:r>
            <a:r>
              <a:rPr lang="en-US" sz="2000" dirty="0">
                <a:latin typeface="Times" pitchFamily="2" charset="0"/>
              </a:rPr>
              <a:t>c) </a:t>
            </a:r>
            <a:endParaRPr lang="en-US" sz="2000" b="1" dirty="0">
              <a:latin typeface="Times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" pitchFamily="2" charset="0"/>
              </a:rPr>
              <a:t>OutputStream outputStream;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" pitchFamily="2" charset="0"/>
              </a:rPr>
              <a:t>PrintStream printStream = </a:t>
            </a:r>
            <a:r>
              <a:rPr lang="en-US" sz="2000" b="1" dirty="0">
                <a:latin typeface="Times" pitchFamily="2" charset="0"/>
              </a:rPr>
              <a:t>new </a:t>
            </a:r>
            <a:r>
              <a:rPr lang="en-US" sz="2000" dirty="0">
                <a:latin typeface="Times" pitchFamily="2" charset="0"/>
              </a:rPr>
              <a:t>PrintStream(outputStream);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itchFamily="2" charset="0"/>
              </a:rPr>
              <a:t>final </a:t>
            </a:r>
            <a:r>
              <a:rPr lang="en-US" sz="2000" dirty="0">
                <a:latin typeface="Times" pitchFamily="2" charset="0"/>
              </a:rPr>
              <a:t>AlertDialog.Builder alertDialogBuilder = </a:t>
            </a:r>
            <a:r>
              <a:rPr lang="en-US" sz="2000" b="1" dirty="0">
                <a:latin typeface="Times" pitchFamily="2" charset="0"/>
              </a:rPr>
              <a:t>new </a:t>
            </a:r>
            <a:r>
              <a:rPr lang="en-US" sz="2000" dirty="0">
                <a:latin typeface="Times" pitchFamily="2" charset="0"/>
              </a:rPr>
              <a:t>AlertDialog.Builder(</a:t>
            </a:r>
            <a:r>
              <a:rPr lang="en-US" sz="2000" b="1" dirty="0">
                <a:latin typeface="Times" pitchFamily="2" charset="0"/>
              </a:rPr>
              <a:t>this</a:t>
            </a:r>
            <a:r>
              <a:rPr lang="en-US" sz="2000" dirty="0">
                <a:latin typeface="Times" pitchFamily="2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 pitchFamily="2" charset="0"/>
              </a:rPr>
              <a:t>      [Cancel or Continue]</a:t>
            </a:r>
            <a:br>
              <a:rPr lang="en-US" dirty="0">
                <a:latin typeface="Times" pitchFamily="2" charset="0"/>
              </a:rPr>
            </a:b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32502" y="757430"/>
            <a:ext cx="9159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4400" dirty="0">
                <a:latin typeface="Algerian" panose="04020705040A02060702" pitchFamily="82" charset="0"/>
                <a:ea typeface="华文细黑" panose="02010600040101010101" pitchFamily="2" charset="-122"/>
              </a:rPr>
              <a:t>Placed order then generate order list </a:t>
            </a:r>
            <a:endParaRPr lang="en-US" altLang="zh-CN" sz="4400" dirty="0">
              <a:solidFill>
                <a:schemeClr val="tx1"/>
              </a:solidFill>
              <a:latin typeface="Algerian" panose="04020705040A02060702" pitchFamily="82" charset="0"/>
              <a:ea typeface="华文细黑" panose="02010600040101010101" pitchFamily="2" charset="-122"/>
            </a:endParaRP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145430CB-2ECA-7E4D-A4E0-29FB57BF0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9" y="757430"/>
            <a:ext cx="3349350" cy="5767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FEDA3C-397A-A94C-9E3B-488B044F5990}"/>
              </a:ext>
            </a:extLst>
          </p:cNvPr>
          <p:cNvSpPr txBox="1"/>
          <p:nvPr/>
        </p:nvSpPr>
        <p:spPr>
          <a:xfrm>
            <a:off x="4369518" y="2557353"/>
            <a:ext cx="6485466" cy="365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" pitchFamily="2" charset="0"/>
              </a:rPr>
              <a:t>Socket socket = </a:t>
            </a:r>
            <a:r>
              <a:rPr lang="en-US" sz="2000" b="1" dirty="0">
                <a:latin typeface="Times" pitchFamily="2" charset="0"/>
              </a:rPr>
              <a:t>serverSocket</a:t>
            </a:r>
            <a:r>
              <a:rPr lang="en-US" sz="2000" dirty="0">
                <a:latin typeface="Times" pitchFamily="2" charset="0"/>
              </a:rPr>
              <a:t>.accept();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" pitchFamily="2" charset="0"/>
              </a:rPr>
              <a:t>Contracts. Jar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" pitchFamily="2" charset="0"/>
              </a:rPr>
              <a:t>ObjectInputStream ois = </a:t>
            </a:r>
            <a:r>
              <a:rPr lang="en-US" sz="2000" b="1" dirty="0">
                <a:latin typeface="Times" pitchFamily="2" charset="0"/>
              </a:rPr>
              <a:t>new </a:t>
            </a:r>
            <a:r>
              <a:rPr lang="en-US" sz="2000" dirty="0">
                <a:latin typeface="Times" pitchFamily="2" charset="0"/>
              </a:rPr>
              <a:t>ObjectInputStream(socket.getInputStream());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" pitchFamily="2" charset="0"/>
              </a:rPr>
              <a:t>HashMap&lt;Integer, ClientOrder&gt; </a:t>
            </a:r>
            <a:r>
              <a:rPr lang="en-US" sz="2000" b="1" dirty="0">
                <a:latin typeface="Times" pitchFamily="2" charset="0"/>
              </a:rPr>
              <a:t>_OrderMap</a:t>
            </a:r>
            <a:r>
              <a:rPr lang="en-US" sz="2000" dirty="0">
                <a:latin typeface="Times" pitchFamily="2" charset="0"/>
              </a:rPr>
              <a:t>;</a:t>
            </a:r>
            <a:br>
              <a:rPr lang="en-US" sz="2000" dirty="0">
                <a:latin typeface="Times" pitchFamily="2" charset="0"/>
              </a:rPr>
            </a:br>
            <a:r>
              <a:rPr lang="en-US" sz="2000" b="1" dirty="0">
                <a:latin typeface="Times" pitchFamily="2" charset="0"/>
              </a:rPr>
              <a:t>_OrderMap </a:t>
            </a:r>
            <a:r>
              <a:rPr lang="en-US" sz="2000" dirty="0">
                <a:latin typeface="Times" pitchFamily="2" charset="0"/>
              </a:rPr>
              <a:t>= </a:t>
            </a:r>
            <a:r>
              <a:rPr lang="en-US" sz="2000" b="1" dirty="0">
                <a:latin typeface="Times" pitchFamily="2" charset="0"/>
              </a:rPr>
              <a:t>new </a:t>
            </a:r>
            <a:r>
              <a:rPr lang="en-US" sz="2000" dirty="0">
                <a:latin typeface="Times" pitchFamily="2" charset="0"/>
              </a:rPr>
              <a:t>HashMap&lt;Integer, ClientOrder&gt;();</a:t>
            </a: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5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3383" y="520364"/>
            <a:ext cx="6000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4400" dirty="0">
                <a:solidFill>
                  <a:schemeClr val="tx1"/>
                </a:solidFill>
                <a:latin typeface="Algerian" panose="04020705040A02060702" pitchFamily="82" charset="0"/>
                <a:ea typeface="华文细黑" panose="02010600040101010101" pitchFamily="2" charset="-122"/>
              </a:rPr>
              <a:t>Notification &amp; confirm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08" y="1508390"/>
            <a:ext cx="3441700" cy="4970895"/>
          </a:xfrm>
          <a:prstGeom prst="rect">
            <a:avLst/>
          </a:prstGeom>
        </p:spPr>
      </p:pic>
      <p:pic>
        <p:nvPicPr>
          <p:cNvPr id="10" name="IMG_027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0254" y="378715"/>
            <a:ext cx="3431571" cy="6100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4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32502" y="757430"/>
            <a:ext cx="9159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4400" dirty="0">
                <a:solidFill>
                  <a:schemeClr val="tx1"/>
                </a:solidFill>
                <a:latin typeface="Algerian" panose="04020705040A02060702" pitchFamily="82" charset="0"/>
                <a:ea typeface="华文细黑" panose="02010600040101010101" pitchFamily="2" charset="-122"/>
              </a:rPr>
              <a:t>Quickly look through whole project</a:t>
            </a:r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9" y="757430"/>
            <a:ext cx="3349350" cy="57671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6313" y="2728913"/>
            <a:ext cx="562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=8kTuyz-yPwo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12" y="0"/>
            <a:ext cx="3982846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729948" y="2248930"/>
            <a:ext cx="8729925" cy="1532238"/>
            <a:chOff x="900112" y="1740116"/>
            <a:chExt cx="7343775" cy="1111250"/>
          </a:xfrm>
        </p:grpSpPr>
        <p:sp>
          <p:nvSpPr>
            <p:cNvPr id="34" name="Freeform 15"/>
            <p:cNvSpPr/>
            <p:nvPr/>
          </p:nvSpPr>
          <p:spPr bwMode="auto">
            <a:xfrm>
              <a:off x="900112" y="1740116"/>
              <a:ext cx="7343775" cy="1111250"/>
            </a:xfrm>
            <a:custGeom>
              <a:avLst/>
              <a:gdLst>
                <a:gd name="T0" fmla="*/ 3129 w 3129"/>
                <a:gd name="T1" fmla="*/ 393 h 471"/>
                <a:gd name="T2" fmla="*/ 3129 w 3129"/>
                <a:gd name="T3" fmla="*/ 78 h 471"/>
                <a:gd name="T4" fmla="*/ 3051 w 3129"/>
                <a:gd name="T5" fmla="*/ 0 h 471"/>
                <a:gd name="T6" fmla="*/ 78 w 3129"/>
                <a:gd name="T7" fmla="*/ 0 h 471"/>
                <a:gd name="T8" fmla="*/ 0 w 3129"/>
                <a:gd name="T9" fmla="*/ 78 h 471"/>
                <a:gd name="T10" fmla="*/ 0 w 3129"/>
                <a:gd name="T11" fmla="*/ 393 h 471"/>
                <a:gd name="T12" fmla="*/ 78 w 3129"/>
                <a:gd name="T13" fmla="*/ 471 h 471"/>
                <a:gd name="T14" fmla="*/ 3051 w 3129"/>
                <a:gd name="T15" fmla="*/ 471 h 471"/>
                <a:gd name="T16" fmla="*/ 3129 w 3129"/>
                <a:gd name="T17" fmla="*/ 39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9" h="471">
                  <a:moveTo>
                    <a:pt x="3129" y="393"/>
                  </a:moveTo>
                  <a:cubicBezTo>
                    <a:pt x="3129" y="78"/>
                    <a:pt x="3129" y="78"/>
                    <a:pt x="3129" y="78"/>
                  </a:cubicBezTo>
                  <a:cubicBezTo>
                    <a:pt x="3086" y="78"/>
                    <a:pt x="3051" y="44"/>
                    <a:pt x="3051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44"/>
                    <a:pt x="43" y="78"/>
                    <a:pt x="0" y="78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43" y="393"/>
                    <a:pt x="78" y="427"/>
                    <a:pt x="78" y="471"/>
                  </a:cubicBezTo>
                  <a:cubicBezTo>
                    <a:pt x="3051" y="471"/>
                    <a:pt x="3051" y="471"/>
                    <a:pt x="3051" y="471"/>
                  </a:cubicBezTo>
                  <a:cubicBezTo>
                    <a:pt x="3051" y="427"/>
                    <a:pt x="3086" y="393"/>
                    <a:pt x="3129" y="393"/>
                  </a:cubicBezTo>
                  <a:close/>
                </a:path>
              </a:pathLst>
            </a:custGeom>
            <a:solidFill>
              <a:srgbClr val="FFFDEF"/>
            </a:solidFill>
            <a:ln w="6350">
              <a:solidFill>
                <a:srgbClr val="CBAB89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>
              <a:off x="944563" y="1785938"/>
              <a:ext cx="7254875" cy="1016000"/>
            </a:xfrm>
            <a:custGeom>
              <a:avLst/>
              <a:gdLst>
                <a:gd name="T0" fmla="*/ 3063 w 3091"/>
                <a:gd name="T1" fmla="*/ 0 h 431"/>
                <a:gd name="T2" fmla="*/ 29 w 3091"/>
                <a:gd name="T3" fmla="*/ 0 h 431"/>
                <a:gd name="T4" fmla="*/ 0 w 3091"/>
                <a:gd name="T5" fmla="*/ 28 h 431"/>
                <a:gd name="T6" fmla="*/ 0 w 3091"/>
                <a:gd name="T7" fmla="*/ 403 h 431"/>
                <a:gd name="T8" fmla="*/ 29 w 3091"/>
                <a:gd name="T9" fmla="*/ 431 h 431"/>
                <a:gd name="T10" fmla="*/ 3063 w 3091"/>
                <a:gd name="T11" fmla="*/ 431 h 431"/>
                <a:gd name="T12" fmla="*/ 3091 w 3091"/>
                <a:gd name="T13" fmla="*/ 403 h 431"/>
                <a:gd name="T14" fmla="*/ 3091 w 3091"/>
                <a:gd name="T15" fmla="*/ 28 h 431"/>
                <a:gd name="T16" fmla="*/ 3063 w 3091"/>
                <a:gd name="T1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1" h="431">
                  <a:moveTo>
                    <a:pt x="306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4" y="13"/>
                    <a:pt x="13" y="23"/>
                    <a:pt x="0" y="28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13" y="408"/>
                    <a:pt x="24" y="418"/>
                    <a:pt x="29" y="431"/>
                  </a:cubicBezTo>
                  <a:cubicBezTo>
                    <a:pt x="3063" y="431"/>
                    <a:pt x="3063" y="431"/>
                    <a:pt x="3063" y="431"/>
                  </a:cubicBezTo>
                  <a:cubicBezTo>
                    <a:pt x="3068" y="418"/>
                    <a:pt x="3078" y="408"/>
                    <a:pt x="3091" y="403"/>
                  </a:cubicBezTo>
                  <a:cubicBezTo>
                    <a:pt x="3091" y="28"/>
                    <a:pt x="3091" y="28"/>
                    <a:pt x="3091" y="28"/>
                  </a:cubicBezTo>
                  <a:cubicBezTo>
                    <a:pt x="3078" y="23"/>
                    <a:pt x="3068" y="13"/>
                    <a:pt x="3063" y="0"/>
                  </a:cubicBezTo>
                  <a:close/>
                </a:path>
              </a:pathLst>
            </a:custGeom>
            <a:noFill/>
            <a:ln w="6350" cap="flat">
              <a:solidFill>
                <a:srgbClr val="CBAB8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4146745" y="2439408"/>
            <a:ext cx="3885256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Thanks ! </a:t>
            </a: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 flipH="1">
            <a:off x="1923860" y="3019424"/>
            <a:ext cx="788954" cy="635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head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8" name="Line 21"/>
          <p:cNvSpPr>
            <a:spLocks noChangeShapeType="1"/>
          </p:cNvSpPr>
          <p:nvPr/>
        </p:nvSpPr>
        <p:spPr bwMode="auto">
          <a:xfrm flipH="1">
            <a:off x="9479186" y="3013074"/>
            <a:ext cx="790491" cy="6350"/>
          </a:xfrm>
          <a:prstGeom prst="line">
            <a:avLst/>
          </a:prstGeom>
          <a:noFill/>
          <a:ln w="6350">
            <a:solidFill>
              <a:srgbClr val="CBAB89"/>
            </a:solidFill>
            <a:rou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uild="p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uild="p"/>
          <p:bldP spid="37" grpId="0" animBg="1"/>
          <p:bldP spid="3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9" b="21081"/>
          <a:stretch>
            <a:fillRect/>
          </a:stretch>
        </p:blipFill>
        <p:spPr>
          <a:xfrm>
            <a:off x="3494344" y="888768"/>
            <a:ext cx="5203311" cy="50804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23720" y="2598003"/>
            <a:ext cx="31445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4400" dirty="0">
                <a:solidFill>
                  <a:schemeClr val="tx1"/>
                </a:solidFill>
                <a:latin typeface="Algerian" panose="04020705040A02060702" pitchFamily="82" charset="0"/>
                <a:ea typeface="华文细黑" panose="02010600040101010101" pitchFamily="2" charset="-122"/>
              </a:rPr>
              <a:t>PART.01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06757" y="3338216"/>
            <a:ext cx="217848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en-US" altLang="zh-CN" sz="2800" b="1" dirty="0">
                <a:latin typeface="Cambria Math" panose="02040503050406030204" pitchFamily="18" charset="0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5813728" y="1230487"/>
            <a:ext cx="564545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8900000" flipH="1">
            <a:off x="4776957" y="5818873"/>
            <a:ext cx="3488462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262854" y="-12357"/>
            <a:ext cx="5103568" cy="5077268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等腰三角形 5"/>
          <p:cNvSpPr/>
          <p:nvPr/>
        </p:nvSpPr>
        <p:spPr>
          <a:xfrm flipV="1">
            <a:off x="3483024" y="-12357"/>
            <a:ext cx="5225955" cy="2612978"/>
          </a:xfrm>
          <a:prstGeom prst="triangle">
            <a:avLst/>
          </a:prstGeom>
          <a:noFill/>
          <a:ln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4177946" y="1681900"/>
            <a:ext cx="3843465" cy="3843465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07815" y="359410"/>
            <a:ext cx="39751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lgerian" panose="04020705040A02060702" pitchFamily="82" charset="0"/>
              </a:rPr>
              <a:t>Requirements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4005" y="1788795"/>
            <a:ext cx="4098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Create “Inventory.txt” file with data items.</a:t>
            </a:r>
          </a:p>
          <a:p>
            <a:pPr algn="l" fontAlgn="auto">
              <a:lnSpc>
                <a:spcPct val="2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900" y="5065395"/>
            <a:ext cx="409892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Provide UML design diagrams.</a:t>
            </a:r>
          </a:p>
          <a:p>
            <a:pPr algn="l" fontAlgn="auto">
              <a:lnSpc>
                <a:spcPct val="2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21320" y="1788795"/>
            <a:ext cx="4098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Design by Contract flexible design.</a:t>
            </a:r>
          </a:p>
          <a:p>
            <a:pPr algn="l" fontAlgn="auto">
              <a:lnSpc>
                <a:spcPct val="2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21320" y="5036185"/>
            <a:ext cx="4098925" cy="18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Develop the code for the entire application, divide the work by contract.</a:t>
            </a:r>
          </a:p>
          <a:p>
            <a:pPr algn="l" fontAlgn="auto">
              <a:lnSpc>
                <a:spcPct val="2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13" grpId="0"/>
      <p:bldP spid="15" grpId="0"/>
      <p:bldP spid="15" grpId="1"/>
      <p:bldP spid="2" grpId="0"/>
      <p:bldP spid="2" grpId="1"/>
      <p:bldP spid="5" grpId="0"/>
      <p:bldP spid="5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0" y="1393190"/>
            <a:ext cx="11295736" cy="4627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9620" y="304800"/>
            <a:ext cx="4189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94690">
              <a:lnSpc>
                <a:spcPct val="150000"/>
              </a:lnSpc>
            </a:pPr>
            <a:r>
              <a:rPr lang="en-US" altLang="zh-CN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UML Class Diagram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9" b="21081"/>
          <a:stretch>
            <a:fillRect/>
          </a:stretch>
        </p:blipFill>
        <p:spPr>
          <a:xfrm>
            <a:off x="3494344" y="888768"/>
            <a:ext cx="5203311" cy="50804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23720" y="2598003"/>
            <a:ext cx="31445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4400" dirty="0">
                <a:solidFill>
                  <a:schemeClr val="tx1"/>
                </a:solidFill>
                <a:latin typeface="Algerian" panose="04020705040A02060702" pitchFamily="82" charset="0"/>
                <a:ea typeface="华文细黑" panose="02010600040101010101" pitchFamily="2" charset="-122"/>
              </a:rPr>
              <a:t>PART.02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06757" y="3338216"/>
            <a:ext cx="217848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en-US" altLang="zh-CN" sz="2800" b="1" dirty="0">
                <a:latin typeface="Cambria Math" panose="02040503050406030204" pitchFamily="18" charset="0"/>
                <a:ea typeface="微软雅黑" panose="020B0503020204020204" pitchFamily="34" charset="-122"/>
                <a:sym typeface="+mn-ea"/>
              </a:rPr>
              <a:t>Inventory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39727" y="1741209"/>
            <a:ext cx="764386" cy="4216051"/>
            <a:chOff x="1138830" y="1704138"/>
            <a:chExt cx="764386" cy="4216051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1903216" y="1704138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903216" y="4732189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1903216" y="3191501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1138830" y="2125044"/>
              <a:ext cx="564890" cy="483650"/>
              <a:chOff x="2162176" y="-104775"/>
              <a:chExt cx="1655763" cy="1417638"/>
            </a:xfrm>
            <a:solidFill>
              <a:srgbClr val="13ADD6"/>
            </a:solidFill>
          </p:grpSpPr>
          <p:sp>
            <p:nvSpPr>
              <p:cNvPr id="6" name="Freeform 3767"/>
              <p:cNvSpPr/>
              <p:nvPr/>
            </p:nvSpPr>
            <p:spPr bwMode="auto">
              <a:xfrm>
                <a:off x="2311401" y="104775"/>
                <a:ext cx="1370013" cy="1208088"/>
              </a:xfrm>
              <a:custGeom>
                <a:avLst/>
                <a:gdLst>
                  <a:gd name="T0" fmla="*/ 231 w 431"/>
                  <a:gd name="T1" fmla="*/ 6 h 380"/>
                  <a:gd name="T2" fmla="*/ 190 w 431"/>
                  <a:gd name="T3" fmla="*/ 7 h 380"/>
                  <a:gd name="T4" fmla="*/ 20 w 431"/>
                  <a:gd name="T5" fmla="*/ 106 h 380"/>
                  <a:gd name="T6" fmla="*/ 0 w 431"/>
                  <a:gd name="T7" fmla="*/ 142 h 380"/>
                  <a:gd name="T8" fmla="*/ 0 w 431"/>
                  <a:gd name="T9" fmla="*/ 357 h 380"/>
                  <a:gd name="T10" fmla="*/ 24 w 431"/>
                  <a:gd name="T11" fmla="*/ 380 h 380"/>
                  <a:gd name="T12" fmla="*/ 124 w 431"/>
                  <a:gd name="T13" fmla="*/ 380 h 380"/>
                  <a:gd name="T14" fmla="*/ 148 w 431"/>
                  <a:gd name="T15" fmla="*/ 357 h 380"/>
                  <a:gd name="T16" fmla="*/ 148 w 431"/>
                  <a:gd name="T17" fmla="*/ 258 h 380"/>
                  <a:gd name="T18" fmla="*/ 171 w 431"/>
                  <a:gd name="T19" fmla="*/ 235 h 380"/>
                  <a:gd name="T20" fmla="*/ 260 w 431"/>
                  <a:gd name="T21" fmla="*/ 235 h 380"/>
                  <a:gd name="T22" fmla="*/ 283 w 431"/>
                  <a:gd name="T23" fmla="*/ 258 h 380"/>
                  <a:gd name="T24" fmla="*/ 283 w 431"/>
                  <a:gd name="T25" fmla="*/ 357 h 380"/>
                  <a:gd name="T26" fmla="*/ 307 w 431"/>
                  <a:gd name="T27" fmla="*/ 380 h 380"/>
                  <a:gd name="T28" fmla="*/ 407 w 431"/>
                  <a:gd name="T29" fmla="*/ 380 h 380"/>
                  <a:gd name="T30" fmla="*/ 431 w 431"/>
                  <a:gd name="T31" fmla="*/ 357 h 380"/>
                  <a:gd name="T32" fmla="*/ 431 w 431"/>
                  <a:gd name="T33" fmla="*/ 142 h 380"/>
                  <a:gd name="T34" fmla="*/ 410 w 431"/>
                  <a:gd name="T35" fmla="*/ 107 h 380"/>
                  <a:gd name="T36" fmla="*/ 231 w 431"/>
                  <a:gd name="T37" fmla="*/ 6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380">
                    <a:moveTo>
                      <a:pt x="231" y="6"/>
                    </a:moveTo>
                    <a:cubicBezTo>
                      <a:pt x="220" y="0"/>
                      <a:pt x="201" y="0"/>
                      <a:pt x="190" y="7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9" y="113"/>
                      <a:pt x="0" y="129"/>
                      <a:pt x="0" y="142"/>
                    </a:cubicBezTo>
                    <a:cubicBezTo>
                      <a:pt x="0" y="357"/>
                      <a:pt x="0" y="357"/>
                      <a:pt x="0" y="357"/>
                    </a:cubicBezTo>
                    <a:cubicBezTo>
                      <a:pt x="0" y="370"/>
                      <a:pt x="10" y="380"/>
                      <a:pt x="24" y="380"/>
                    </a:cubicBezTo>
                    <a:cubicBezTo>
                      <a:pt x="124" y="380"/>
                      <a:pt x="124" y="380"/>
                      <a:pt x="124" y="380"/>
                    </a:cubicBezTo>
                    <a:cubicBezTo>
                      <a:pt x="137" y="380"/>
                      <a:pt x="148" y="370"/>
                      <a:pt x="148" y="357"/>
                    </a:cubicBezTo>
                    <a:cubicBezTo>
                      <a:pt x="148" y="258"/>
                      <a:pt x="148" y="258"/>
                      <a:pt x="148" y="258"/>
                    </a:cubicBezTo>
                    <a:cubicBezTo>
                      <a:pt x="148" y="245"/>
                      <a:pt x="158" y="235"/>
                      <a:pt x="171" y="235"/>
                    </a:cubicBezTo>
                    <a:cubicBezTo>
                      <a:pt x="260" y="235"/>
                      <a:pt x="260" y="235"/>
                      <a:pt x="260" y="235"/>
                    </a:cubicBezTo>
                    <a:cubicBezTo>
                      <a:pt x="273" y="235"/>
                      <a:pt x="283" y="245"/>
                      <a:pt x="283" y="258"/>
                    </a:cubicBezTo>
                    <a:cubicBezTo>
                      <a:pt x="283" y="357"/>
                      <a:pt x="283" y="357"/>
                      <a:pt x="283" y="357"/>
                    </a:cubicBezTo>
                    <a:cubicBezTo>
                      <a:pt x="283" y="370"/>
                      <a:pt x="294" y="380"/>
                      <a:pt x="307" y="380"/>
                    </a:cubicBezTo>
                    <a:cubicBezTo>
                      <a:pt x="407" y="380"/>
                      <a:pt x="407" y="380"/>
                      <a:pt x="407" y="380"/>
                    </a:cubicBezTo>
                    <a:cubicBezTo>
                      <a:pt x="420" y="380"/>
                      <a:pt x="431" y="370"/>
                      <a:pt x="431" y="357"/>
                    </a:cubicBezTo>
                    <a:cubicBezTo>
                      <a:pt x="431" y="142"/>
                      <a:pt x="431" y="142"/>
                      <a:pt x="431" y="142"/>
                    </a:cubicBezTo>
                    <a:cubicBezTo>
                      <a:pt x="431" y="129"/>
                      <a:pt x="422" y="113"/>
                      <a:pt x="410" y="107"/>
                    </a:cubicBezTo>
                    <a:lnTo>
                      <a:pt x="23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" name="Freeform 3768"/>
              <p:cNvSpPr/>
              <p:nvPr/>
            </p:nvSpPr>
            <p:spPr bwMode="auto">
              <a:xfrm>
                <a:off x="2162176" y="-104775"/>
                <a:ext cx="1655763" cy="552450"/>
              </a:xfrm>
              <a:custGeom>
                <a:avLst/>
                <a:gdLst>
                  <a:gd name="T0" fmla="*/ 516 w 521"/>
                  <a:gd name="T1" fmla="*/ 165 h 174"/>
                  <a:gd name="T2" fmla="*/ 487 w 521"/>
                  <a:gd name="T3" fmla="*/ 167 h 174"/>
                  <a:gd name="T4" fmla="*/ 276 w 521"/>
                  <a:gd name="T5" fmla="*/ 45 h 174"/>
                  <a:gd name="T6" fmla="*/ 235 w 521"/>
                  <a:gd name="T7" fmla="*/ 45 h 174"/>
                  <a:gd name="T8" fmla="*/ 34 w 521"/>
                  <a:gd name="T9" fmla="*/ 167 h 174"/>
                  <a:gd name="T10" fmla="*/ 5 w 521"/>
                  <a:gd name="T11" fmla="*/ 165 h 174"/>
                  <a:gd name="T12" fmla="*/ 16 w 521"/>
                  <a:gd name="T13" fmla="*/ 138 h 174"/>
                  <a:gd name="T14" fmla="*/ 235 w 521"/>
                  <a:gd name="T15" fmla="*/ 7 h 174"/>
                  <a:gd name="T16" fmla="*/ 276 w 521"/>
                  <a:gd name="T17" fmla="*/ 6 h 174"/>
                  <a:gd name="T18" fmla="*/ 504 w 521"/>
                  <a:gd name="T19" fmla="*/ 139 h 174"/>
                  <a:gd name="T20" fmla="*/ 516 w 521"/>
                  <a:gd name="T21" fmla="*/ 16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1" h="174">
                    <a:moveTo>
                      <a:pt x="516" y="165"/>
                    </a:moveTo>
                    <a:cubicBezTo>
                      <a:pt x="512" y="173"/>
                      <a:pt x="499" y="174"/>
                      <a:pt x="487" y="167"/>
                    </a:cubicBezTo>
                    <a:cubicBezTo>
                      <a:pt x="276" y="45"/>
                      <a:pt x="276" y="45"/>
                      <a:pt x="276" y="45"/>
                    </a:cubicBezTo>
                    <a:cubicBezTo>
                      <a:pt x="265" y="38"/>
                      <a:pt x="247" y="38"/>
                      <a:pt x="235" y="45"/>
                    </a:cubicBezTo>
                    <a:cubicBezTo>
                      <a:pt x="34" y="167"/>
                      <a:pt x="34" y="167"/>
                      <a:pt x="34" y="167"/>
                    </a:cubicBezTo>
                    <a:cubicBezTo>
                      <a:pt x="22" y="174"/>
                      <a:pt x="9" y="173"/>
                      <a:pt x="5" y="165"/>
                    </a:cubicBezTo>
                    <a:cubicBezTo>
                      <a:pt x="0" y="157"/>
                      <a:pt x="5" y="145"/>
                      <a:pt x="16" y="138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46" y="0"/>
                      <a:pt x="265" y="0"/>
                      <a:pt x="276" y="6"/>
                    </a:cubicBezTo>
                    <a:cubicBezTo>
                      <a:pt x="504" y="139"/>
                      <a:pt x="504" y="139"/>
                      <a:pt x="504" y="139"/>
                    </a:cubicBezTo>
                    <a:cubicBezTo>
                      <a:pt x="515" y="145"/>
                      <a:pt x="521" y="157"/>
                      <a:pt x="516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43187" y="3484063"/>
              <a:ext cx="547922" cy="530682"/>
              <a:chOff x="6557963" y="4448176"/>
              <a:chExt cx="706438" cy="684213"/>
            </a:xfrm>
            <a:solidFill>
              <a:srgbClr val="FF5D92"/>
            </a:solidFill>
          </p:grpSpPr>
          <p:sp>
            <p:nvSpPr>
              <p:cNvPr id="9" name="Freeform 54"/>
              <p:cNvSpPr>
                <a:spLocks noEditPoints="1"/>
              </p:cNvSpPr>
              <p:nvPr/>
            </p:nvSpPr>
            <p:spPr bwMode="auto">
              <a:xfrm>
                <a:off x="6557963" y="4448176"/>
                <a:ext cx="706438" cy="684213"/>
              </a:xfrm>
              <a:custGeom>
                <a:avLst/>
                <a:gdLst>
                  <a:gd name="T0" fmla="*/ 154 w 242"/>
                  <a:gd name="T1" fmla="*/ 0 h 234"/>
                  <a:gd name="T2" fmla="*/ 97 w 242"/>
                  <a:gd name="T3" fmla="*/ 24 h 234"/>
                  <a:gd name="T4" fmla="*/ 85 w 242"/>
                  <a:gd name="T5" fmla="*/ 121 h 234"/>
                  <a:gd name="T6" fmla="*/ 86 w 242"/>
                  <a:gd name="T7" fmla="*/ 124 h 234"/>
                  <a:gd name="T8" fmla="*/ 4 w 242"/>
                  <a:gd name="T9" fmla="*/ 205 h 234"/>
                  <a:gd name="T10" fmla="*/ 0 w 242"/>
                  <a:gd name="T11" fmla="*/ 214 h 234"/>
                  <a:gd name="T12" fmla="*/ 7 w 242"/>
                  <a:gd name="T13" fmla="*/ 227 h 234"/>
                  <a:gd name="T14" fmla="*/ 20 w 242"/>
                  <a:gd name="T15" fmla="*/ 234 h 234"/>
                  <a:gd name="T16" fmla="*/ 30 w 242"/>
                  <a:gd name="T17" fmla="*/ 230 h 234"/>
                  <a:gd name="T18" fmla="*/ 111 w 242"/>
                  <a:gd name="T19" fmla="*/ 149 h 234"/>
                  <a:gd name="T20" fmla="*/ 113 w 242"/>
                  <a:gd name="T21" fmla="*/ 150 h 234"/>
                  <a:gd name="T22" fmla="*/ 154 w 242"/>
                  <a:gd name="T23" fmla="*/ 161 h 234"/>
                  <a:gd name="T24" fmla="*/ 154 w 242"/>
                  <a:gd name="T25" fmla="*/ 161 h 234"/>
                  <a:gd name="T26" fmla="*/ 211 w 242"/>
                  <a:gd name="T27" fmla="*/ 137 h 234"/>
                  <a:gd name="T28" fmla="*/ 211 w 242"/>
                  <a:gd name="T29" fmla="*/ 24 h 234"/>
                  <a:gd name="T30" fmla="*/ 154 w 242"/>
                  <a:gd name="T31" fmla="*/ 0 h 234"/>
                  <a:gd name="T32" fmla="*/ 154 w 242"/>
                  <a:gd name="T33" fmla="*/ 137 h 234"/>
                  <a:gd name="T34" fmla="*/ 97 w 242"/>
                  <a:gd name="T35" fmla="*/ 81 h 234"/>
                  <a:gd name="T36" fmla="*/ 154 w 242"/>
                  <a:gd name="T37" fmla="*/ 24 h 234"/>
                  <a:gd name="T38" fmla="*/ 154 w 242"/>
                  <a:gd name="T39" fmla="*/ 24 h 234"/>
                  <a:gd name="T40" fmla="*/ 211 w 242"/>
                  <a:gd name="T41" fmla="*/ 81 h 234"/>
                  <a:gd name="T42" fmla="*/ 154 w 242"/>
                  <a:gd name="T43" fmla="*/ 13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2" h="234">
                    <a:moveTo>
                      <a:pt x="154" y="0"/>
                    </a:moveTo>
                    <a:cubicBezTo>
                      <a:pt x="133" y="0"/>
                      <a:pt x="112" y="8"/>
                      <a:pt x="97" y="24"/>
                    </a:cubicBezTo>
                    <a:cubicBezTo>
                      <a:pt x="71" y="50"/>
                      <a:pt x="66" y="90"/>
                      <a:pt x="85" y="121"/>
                    </a:cubicBezTo>
                    <a:cubicBezTo>
                      <a:pt x="86" y="124"/>
                      <a:pt x="86" y="124"/>
                      <a:pt x="86" y="124"/>
                    </a:cubicBezTo>
                    <a:cubicBezTo>
                      <a:pt x="4" y="205"/>
                      <a:pt x="4" y="205"/>
                      <a:pt x="4" y="205"/>
                    </a:cubicBezTo>
                    <a:cubicBezTo>
                      <a:pt x="4" y="205"/>
                      <a:pt x="1" y="209"/>
                      <a:pt x="0" y="214"/>
                    </a:cubicBezTo>
                    <a:cubicBezTo>
                      <a:pt x="0" y="218"/>
                      <a:pt x="3" y="222"/>
                      <a:pt x="7" y="227"/>
                    </a:cubicBezTo>
                    <a:cubicBezTo>
                      <a:pt x="11" y="231"/>
                      <a:pt x="16" y="234"/>
                      <a:pt x="20" y="234"/>
                    </a:cubicBezTo>
                    <a:cubicBezTo>
                      <a:pt x="26" y="234"/>
                      <a:pt x="30" y="230"/>
                      <a:pt x="30" y="230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26" y="157"/>
                      <a:pt x="140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6" y="161"/>
                      <a:pt x="196" y="153"/>
                      <a:pt x="211" y="137"/>
                    </a:cubicBezTo>
                    <a:cubicBezTo>
                      <a:pt x="242" y="106"/>
                      <a:pt x="242" y="55"/>
                      <a:pt x="211" y="24"/>
                    </a:cubicBezTo>
                    <a:cubicBezTo>
                      <a:pt x="196" y="8"/>
                      <a:pt x="176" y="0"/>
                      <a:pt x="154" y="0"/>
                    </a:cubicBezTo>
                    <a:close/>
                    <a:moveTo>
                      <a:pt x="154" y="137"/>
                    </a:moveTo>
                    <a:cubicBezTo>
                      <a:pt x="123" y="137"/>
                      <a:pt x="97" y="112"/>
                      <a:pt x="97" y="81"/>
                    </a:cubicBezTo>
                    <a:cubicBezTo>
                      <a:pt x="97" y="49"/>
                      <a:pt x="123" y="24"/>
                      <a:pt x="154" y="24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85" y="24"/>
                      <a:pt x="211" y="49"/>
                      <a:pt x="211" y="81"/>
                    </a:cubicBezTo>
                    <a:cubicBezTo>
                      <a:pt x="211" y="112"/>
                      <a:pt x="185" y="137"/>
                      <a:pt x="15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Freeform 55"/>
              <p:cNvSpPr/>
              <p:nvPr/>
            </p:nvSpPr>
            <p:spPr bwMode="auto">
              <a:xfrm>
                <a:off x="6919913" y="4608513"/>
                <a:ext cx="173038" cy="173038"/>
              </a:xfrm>
              <a:custGeom>
                <a:avLst/>
                <a:gdLst>
                  <a:gd name="T0" fmla="*/ 40 w 109"/>
                  <a:gd name="T1" fmla="*/ 109 h 109"/>
                  <a:gd name="T2" fmla="*/ 68 w 109"/>
                  <a:gd name="T3" fmla="*/ 109 h 109"/>
                  <a:gd name="T4" fmla="*/ 68 w 109"/>
                  <a:gd name="T5" fmla="*/ 69 h 109"/>
                  <a:gd name="T6" fmla="*/ 109 w 109"/>
                  <a:gd name="T7" fmla="*/ 69 h 109"/>
                  <a:gd name="T8" fmla="*/ 109 w 109"/>
                  <a:gd name="T9" fmla="*/ 41 h 109"/>
                  <a:gd name="T10" fmla="*/ 68 w 109"/>
                  <a:gd name="T11" fmla="*/ 41 h 109"/>
                  <a:gd name="T12" fmla="*/ 68 w 109"/>
                  <a:gd name="T13" fmla="*/ 0 h 109"/>
                  <a:gd name="T14" fmla="*/ 40 w 109"/>
                  <a:gd name="T15" fmla="*/ 0 h 109"/>
                  <a:gd name="T16" fmla="*/ 40 w 109"/>
                  <a:gd name="T17" fmla="*/ 41 h 109"/>
                  <a:gd name="T18" fmla="*/ 0 w 109"/>
                  <a:gd name="T19" fmla="*/ 41 h 109"/>
                  <a:gd name="T20" fmla="*/ 0 w 109"/>
                  <a:gd name="T21" fmla="*/ 69 h 109"/>
                  <a:gd name="T22" fmla="*/ 40 w 109"/>
                  <a:gd name="T23" fmla="*/ 69 h 109"/>
                  <a:gd name="T24" fmla="*/ 40 w 109"/>
                  <a:gd name="T25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9" h="109">
                    <a:moveTo>
                      <a:pt x="40" y="109"/>
                    </a:moveTo>
                    <a:lnTo>
                      <a:pt x="68" y="109"/>
                    </a:lnTo>
                    <a:lnTo>
                      <a:pt x="68" y="69"/>
                    </a:lnTo>
                    <a:lnTo>
                      <a:pt x="109" y="69"/>
                    </a:lnTo>
                    <a:lnTo>
                      <a:pt x="109" y="41"/>
                    </a:lnTo>
                    <a:lnTo>
                      <a:pt x="68" y="41"/>
                    </a:lnTo>
                    <a:lnTo>
                      <a:pt x="68" y="0"/>
                    </a:ln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69"/>
                    </a:lnTo>
                    <a:lnTo>
                      <a:pt x="40" y="69"/>
                    </a:lnTo>
                    <a:lnTo>
                      <a:pt x="40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" name="Freeform 123"/>
            <p:cNvSpPr>
              <a:spLocks noEditPoints="1"/>
            </p:cNvSpPr>
            <p:nvPr/>
          </p:nvSpPr>
          <p:spPr bwMode="auto">
            <a:xfrm>
              <a:off x="1144447" y="4961144"/>
              <a:ext cx="543020" cy="582546"/>
            </a:xfrm>
            <a:custGeom>
              <a:avLst/>
              <a:gdLst>
                <a:gd name="T0" fmla="*/ 173 w 186"/>
                <a:gd name="T1" fmla="*/ 88 h 200"/>
                <a:gd name="T2" fmla="*/ 112 w 186"/>
                <a:gd name="T3" fmla="*/ 36 h 200"/>
                <a:gd name="T4" fmla="*/ 146 w 186"/>
                <a:gd name="T5" fmla="*/ 18 h 200"/>
                <a:gd name="T6" fmla="*/ 186 w 186"/>
                <a:gd name="T7" fmla="*/ 59 h 200"/>
                <a:gd name="T8" fmla="*/ 173 w 186"/>
                <a:gd name="T9" fmla="*/ 88 h 200"/>
                <a:gd name="T10" fmla="*/ 95 w 186"/>
                <a:gd name="T11" fmla="*/ 20 h 200"/>
                <a:gd name="T12" fmla="*/ 95 w 186"/>
                <a:gd name="T13" fmla="*/ 45 h 200"/>
                <a:gd name="T14" fmla="*/ 165 w 186"/>
                <a:gd name="T15" fmla="*/ 118 h 200"/>
                <a:gd name="T16" fmla="*/ 151 w 186"/>
                <a:gd name="T17" fmla="*/ 162 h 200"/>
                <a:gd name="T18" fmla="*/ 168 w 186"/>
                <a:gd name="T19" fmla="*/ 191 h 200"/>
                <a:gd name="T20" fmla="*/ 154 w 186"/>
                <a:gd name="T21" fmla="*/ 199 h 200"/>
                <a:gd name="T22" fmla="*/ 139 w 186"/>
                <a:gd name="T23" fmla="*/ 174 h 200"/>
                <a:gd name="T24" fmla="*/ 92 w 186"/>
                <a:gd name="T25" fmla="*/ 191 h 200"/>
                <a:gd name="T26" fmla="*/ 46 w 186"/>
                <a:gd name="T27" fmla="*/ 174 h 200"/>
                <a:gd name="T28" fmla="*/ 31 w 186"/>
                <a:gd name="T29" fmla="*/ 200 h 200"/>
                <a:gd name="T30" fmla="*/ 17 w 186"/>
                <a:gd name="T31" fmla="*/ 192 h 200"/>
                <a:gd name="T32" fmla="*/ 34 w 186"/>
                <a:gd name="T33" fmla="*/ 162 h 200"/>
                <a:gd name="T34" fmla="*/ 19 w 186"/>
                <a:gd name="T35" fmla="*/ 118 h 200"/>
                <a:gd name="T36" fmla="*/ 89 w 186"/>
                <a:gd name="T37" fmla="*/ 45 h 200"/>
                <a:gd name="T38" fmla="*/ 89 w 186"/>
                <a:gd name="T39" fmla="*/ 20 h 200"/>
                <a:gd name="T40" fmla="*/ 82 w 186"/>
                <a:gd name="T41" fmla="*/ 10 h 200"/>
                <a:gd name="T42" fmla="*/ 92 w 186"/>
                <a:gd name="T43" fmla="*/ 0 h 200"/>
                <a:gd name="T44" fmla="*/ 102 w 186"/>
                <a:gd name="T45" fmla="*/ 10 h 200"/>
                <a:gd name="T46" fmla="*/ 95 w 186"/>
                <a:gd name="T47" fmla="*/ 20 h 200"/>
                <a:gd name="T48" fmla="*/ 36 w 186"/>
                <a:gd name="T49" fmla="*/ 118 h 200"/>
                <a:gd name="T50" fmla="*/ 92 w 186"/>
                <a:gd name="T51" fmla="*/ 175 h 200"/>
                <a:gd name="T52" fmla="*/ 149 w 186"/>
                <a:gd name="T53" fmla="*/ 118 h 200"/>
                <a:gd name="T54" fmla="*/ 92 w 186"/>
                <a:gd name="T55" fmla="*/ 61 h 200"/>
                <a:gd name="T56" fmla="*/ 36 w 186"/>
                <a:gd name="T57" fmla="*/ 118 h 200"/>
                <a:gd name="T58" fmla="*/ 109 w 186"/>
                <a:gd name="T59" fmla="*/ 130 h 200"/>
                <a:gd name="T60" fmla="*/ 89 w 186"/>
                <a:gd name="T61" fmla="*/ 130 h 200"/>
                <a:gd name="T62" fmla="*/ 82 w 186"/>
                <a:gd name="T63" fmla="*/ 124 h 200"/>
                <a:gd name="T64" fmla="*/ 82 w 186"/>
                <a:gd name="T65" fmla="*/ 96 h 200"/>
                <a:gd name="T66" fmla="*/ 89 w 186"/>
                <a:gd name="T67" fmla="*/ 90 h 200"/>
                <a:gd name="T68" fmla="*/ 96 w 186"/>
                <a:gd name="T69" fmla="*/ 96 h 200"/>
                <a:gd name="T70" fmla="*/ 96 w 186"/>
                <a:gd name="T71" fmla="*/ 117 h 200"/>
                <a:gd name="T72" fmla="*/ 109 w 186"/>
                <a:gd name="T73" fmla="*/ 117 h 200"/>
                <a:gd name="T74" fmla="*/ 116 w 186"/>
                <a:gd name="T75" fmla="*/ 124 h 200"/>
                <a:gd name="T76" fmla="*/ 109 w 186"/>
                <a:gd name="T77" fmla="*/ 130 h 200"/>
                <a:gd name="T78" fmla="*/ 12 w 186"/>
                <a:gd name="T79" fmla="*/ 88 h 200"/>
                <a:gd name="T80" fmla="*/ 0 w 186"/>
                <a:gd name="T81" fmla="*/ 59 h 200"/>
                <a:gd name="T82" fmla="*/ 40 w 186"/>
                <a:gd name="T83" fmla="*/ 18 h 200"/>
                <a:gd name="T84" fmla="*/ 73 w 186"/>
                <a:gd name="T85" fmla="*/ 36 h 200"/>
                <a:gd name="T86" fmla="*/ 12 w 186"/>
                <a:gd name="T87" fmla="*/ 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00">
                  <a:moveTo>
                    <a:pt x="173" y="88"/>
                  </a:moveTo>
                  <a:cubicBezTo>
                    <a:pt x="164" y="62"/>
                    <a:pt x="141" y="42"/>
                    <a:pt x="112" y="36"/>
                  </a:cubicBezTo>
                  <a:cubicBezTo>
                    <a:pt x="120" y="25"/>
                    <a:pt x="132" y="18"/>
                    <a:pt x="146" y="18"/>
                  </a:cubicBezTo>
                  <a:cubicBezTo>
                    <a:pt x="168" y="18"/>
                    <a:pt x="186" y="36"/>
                    <a:pt x="186" y="59"/>
                  </a:cubicBezTo>
                  <a:cubicBezTo>
                    <a:pt x="186" y="70"/>
                    <a:pt x="181" y="81"/>
                    <a:pt x="173" y="88"/>
                  </a:cubicBezTo>
                  <a:close/>
                  <a:moveTo>
                    <a:pt x="95" y="20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34" y="47"/>
                    <a:pt x="165" y="79"/>
                    <a:pt x="165" y="118"/>
                  </a:cubicBezTo>
                  <a:cubicBezTo>
                    <a:pt x="165" y="134"/>
                    <a:pt x="160" y="150"/>
                    <a:pt x="151" y="16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54" y="199"/>
                    <a:pt x="154" y="199"/>
                    <a:pt x="154" y="199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26" y="185"/>
                    <a:pt x="110" y="191"/>
                    <a:pt x="92" y="191"/>
                  </a:cubicBezTo>
                  <a:cubicBezTo>
                    <a:pt x="75" y="191"/>
                    <a:pt x="58" y="185"/>
                    <a:pt x="46" y="174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17" y="192"/>
                    <a:pt x="17" y="192"/>
                    <a:pt x="17" y="192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25" y="150"/>
                    <a:pt x="19" y="135"/>
                    <a:pt x="19" y="118"/>
                  </a:cubicBezTo>
                  <a:cubicBezTo>
                    <a:pt x="19" y="79"/>
                    <a:pt x="50" y="47"/>
                    <a:pt x="89" y="45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5" y="18"/>
                    <a:pt x="82" y="15"/>
                    <a:pt x="82" y="10"/>
                  </a:cubicBezTo>
                  <a:cubicBezTo>
                    <a:pt x="82" y="5"/>
                    <a:pt x="86" y="0"/>
                    <a:pt x="92" y="0"/>
                  </a:cubicBezTo>
                  <a:cubicBezTo>
                    <a:pt x="98" y="0"/>
                    <a:pt x="102" y="5"/>
                    <a:pt x="102" y="10"/>
                  </a:cubicBezTo>
                  <a:cubicBezTo>
                    <a:pt x="102" y="15"/>
                    <a:pt x="99" y="18"/>
                    <a:pt x="95" y="20"/>
                  </a:cubicBezTo>
                  <a:close/>
                  <a:moveTo>
                    <a:pt x="36" y="118"/>
                  </a:moveTo>
                  <a:cubicBezTo>
                    <a:pt x="36" y="149"/>
                    <a:pt x="61" y="175"/>
                    <a:pt x="92" y="175"/>
                  </a:cubicBezTo>
                  <a:cubicBezTo>
                    <a:pt x="124" y="175"/>
                    <a:pt x="149" y="149"/>
                    <a:pt x="149" y="118"/>
                  </a:cubicBezTo>
                  <a:cubicBezTo>
                    <a:pt x="149" y="87"/>
                    <a:pt x="124" y="61"/>
                    <a:pt x="92" y="61"/>
                  </a:cubicBezTo>
                  <a:cubicBezTo>
                    <a:pt x="61" y="61"/>
                    <a:pt x="36" y="87"/>
                    <a:pt x="36" y="118"/>
                  </a:cubicBezTo>
                  <a:close/>
                  <a:moveTo>
                    <a:pt x="109" y="130"/>
                  </a:moveTo>
                  <a:cubicBezTo>
                    <a:pt x="89" y="130"/>
                    <a:pt x="89" y="130"/>
                    <a:pt x="89" y="130"/>
                  </a:cubicBezTo>
                  <a:cubicBezTo>
                    <a:pt x="85" y="130"/>
                    <a:pt x="82" y="127"/>
                    <a:pt x="82" y="124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3"/>
                    <a:pt x="85" y="90"/>
                    <a:pt x="89" y="90"/>
                  </a:cubicBezTo>
                  <a:cubicBezTo>
                    <a:pt x="93" y="90"/>
                    <a:pt x="96" y="93"/>
                    <a:pt x="96" y="96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3" y="117"/>
                    <a:pt x="116" y="120"/>
                    <a:pt x="116" y="124"/>
                  </a:cubicBezTo>
                  <a:cubicBezTo>
                    <a:pt x="116" y="127"/>
                    <a:pt x="113" y="130"/>
                    <a:pt x="109" y="130"/>
                  </a:cubicBezTo>
                  <a:close/>
                  <a:moveTo>
                    <a:pt x="12" y="88"/>
                  </a:moveTo>
                  <a:cubicBezTo>
                    <a:pt x="4" y="81"/>
                    <a:pt x="0" y="70"/>
                    <a:pt x="0" y="59"/>
                  </a:cubicBezTo>
                  <a:cubicBezTo>
                    <a:pt x="0" y="36"/>
                    <a:pt x="18" y="18"/>
                    <a:pt x="40" y="18"/>
                  </a:cubicBezTo>
                  <a:cubicBezTo>
                    <a:pt x="54" y="18"/>
                    <a:pt x="66" y="25"/>
                    <a:pt x="73" y="36"/>
                  </a:cubicBezTo>
                  <a:cubicBezTo>
                    <a:pt x="45" y="42"/>
                    <a:pt x="22" y="62"/>
                    <a:pt x="12" y="8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637280" y="244475"/>
            <a:ext cx="19735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94690">
              <a:lnSpc>
                <a:spcPct val="150000"/>
              </a:lnSpc>
            </a:pPr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DataInventory 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0" t="36831"/>
          <a:stretch>
            <a:fillRect/>
          </a:stretch>
        </p:blipFill>
        <p:spPr>
          <a:xfrm>
            <a:off x="2116192" y="244193"/>
            <a:ext cx="1520716" cy="14681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t="19099" r="16150" b="75017"/>
          <a:stretch>
            <a:fillRect/>
          </a:stretch>
        </p:blipFill>
        <p:spPr>
          <a:xfrm>
            <a:off x="3530495" y="746075"/>
            <a:ext cx="2381794" cy="3465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t="19099" r="16150" b="75017"/>
          <a:stretch>
            <a:fillRect/>
          </a:stretch>
        </p:blipFill>
        <p:spPr>
          <a:xfrm>
            <a:off x="2942295" y="1029969"/>
            <a:ext cx="1779097" cy="2588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37280" y="1865630"/>
            <a:ext cx="65170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public class </a:t>
            </a:r>
            <a:r>
              <a:rPr lang="en-US" b="1"/>
              <a:t>DataInventory</a:t>
            </a:r>
            <a:r>
              <a:rPr lang="en-US"/>
              <a:t> {</a:t>
            </a:r>
          </a:p>
          <a:p>
            <a:r>
              <a:rPr lang="en-US"/>
              <a:t>    private int </a:t>
            </a:r>
            <a:r>
              <a:rPr lang="en-US" b="1"/>
              <a:t>BurgerNum</a:t>
            </a:r>
            <a:r>
              <a:rPr lang="en-US"/>
              <a:t> =0;</a:t>
            </a:r>
          </a:p>
          <a:p>
            <a:r>
              <a:rPr lang="en-US"/>
              <a:t>    private int </a:t>
            </a:r>
            <a:r>
              <a:rPr lang="en-US" b="1"/>
              <a:t>ChickenNum</a:t>
            </a:r>
            <a:r>
              <a:rPr lang="en-US"/>
              <a:t> =0;</a:t>
            </a:r>
          </a:p>
          <a:p>
            <a:r>
              <a:rPr lang="en-US"/>
              <a:t>    private int </a:t>
            </a:r>
            <a:r>
              <a:rPr lang="en-US" b="1"/>
              <a:t>OnionRingNum</a:t>
            </a:r>
            <a:r>
              <a:rPr lang="en-US"/>
              <a:t> =0;</a:t>
            </a:r>
          </a:p>
          <a:p>
            <a:r>
              <a:rPr lang="en-US"/>
              <a:t>    private int </a:t>
            </a:r>
            <a:r>
              <a:rPr lang="en-US" b="1"/>
              <a:t>FrenchFryNum </a:t>
            </a:r>
            <a:r>
              <a:rPr lang="en-US"/>
              <a:t>=0;</a:t>
            </a:r>
          </a:p>
          <a:p>
            <a:endParaRPr lang="en-US"/>
          </a:p>
          <a:p>
            <a:r>
              <a:rPr lang="en-US"/>
              <a:t>    public DataInventory(int burger, int chicken, int onion, int fry){</a:t>
            </a:r>
          </a:p>
          <a:p>
            <a:r>
              <a:rPr lang="en-US"/>
              <a:t>        BurgerNum = </a:t>
            </a:r>
            <a:r>
              <a:rPr lang="en-US" b="1"/>
              <a:t>burger</a:t>
            </a:r>
            <a:r>
              <a:rPr lang="en-US"/>
              <a:t>;</a:t>
            </a:r>
          </a:p>
          <a:p>
            <a:r>
              <a:rPr lang="en-US"/>
              <a:t>        ChickenNum = </a:t>
            </a:r>
            <a:r>
              <a:rPr lang="en-US" b="1"/>
              <a:t>chicken</a:t>
            </a:r>
            <a:r>
              <a:rPr lang="en-US"/>
              <a:t>;</a:t>
            </a:r>
          </a:p>
          <a:p>
            <a:r>
              <a:rPr lang="en-US"/>
              <a:t>        OnionRingNum = </a:t>
            </a:r>
            <a:r>
              <a:rPr lang="en-US" b="1"/>
              <a:t>onion</a:t>
            </a:r>
            <a:r>
              <a:rPr lang="en-US"/>
              <a:t>;</a:t>
            </a:r>
          </a:p>
          <a:p>
            <a:r>
              <a:rPr lang="en-US"/>
              <a:t>        FrenchFryNum =</a:t>
            </a:r>
            <a:r>
              <a:rPr lang="en-US" b="1"/>
              <a:t> fry</a:t>
            </a:r>
            <a:r>
              <a:rPr lang="en-US"/>
              <a:t>;</a:t>
            </a:r>
          </a:p>
          <a:p>
            <a:endParaRPr lang="en-US"/>
          </a:p>
          <a:p>
            <a:r>
              <a:rPr lang="en-US"/>
              <a:t>    }</a:t>
            </a: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39727" y="1741209"/>
            <a:ext cx="764386" cy="4216051"/>
            <a:chOff x="1138830" y="1704138"/>
            <a:chExt cx="764386" cy="4216051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1903216" y="1704138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903216" y="4732189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1903216" y="3191501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1138830" y="2125044"/>
              <a:ext cx="564890" cy="483650"/>
              <a:chOff x="2162176" y="-104775"/>
              <a:chExt cx="1655763" cy="1417638"/>
            </a:xfrm>
            <a:solidFill>
              <a:srgbClr val="13ADD6"/>
            </a:solidFill>
          </p:grpSpPr>
          <p:sp>
            <p:nvSpPr>
              <p:cNvPr id="6" name="Freeform 3767"/>
              <p:cNvSpPr/>
              <p:nvPr/>
            </p:nvSpPr>
            <p:spPr bwMode="auto">
              <a:xfrm>
                <a:off x="2311401" y="104775"/>
                <a:ext cx="1370013" cy="1208088"/>
              </a:xfrm>
              <a:custGeom>
                <a:avLst/>
                <a:gdLst>
                  <a:gd name="T0" fmla="*/ 231 w 431"/>
                  <a:gd name="T1" fmla="*/ 6 h 380"/>
                  <a:gd name="T2" fmla="*/ 190 w 431"/>
                  <a:gd name="T3" fmla="*/ 7 h 380"/>
                  <a:gd name="T4" fmla="*/ 20 w 431"/>
                  <a:gd name="T5" fmla="*/ 106 h 380"/>
                  <a:gd name="T6" fmla="*/ 0 w 431"/>
                  <a:gd name="T7" fmla="*/ 142 h 380"/>
                  <a:gd name="T8" fmla="*/ 0 w 431"/>
                  <a:gd name="T9" fmla="*/ 357 h 380"/>
                  <a:gd name="T10" fmla="*/ 24 w 431"/>
                  <a:gd name="T11" fmla="*/ 380 h 380"/>
                  <a:gd name="T12" fmla="*/ 124 w 431"/>
                  <a:gd name="T13" fmla="*/ 380 h 380"/>
                  <a:gd name="T14" fmla="*/ 148 w 431"/>
                  <a:gd name="T15" fmla="*/ 357 h 380"/>
                  <a:gd name="T16" fmla="*/ 148 w 431"/>
                  <a:gd name="T17" fmla="*/ 258 h 380"/>
                  <a:gd name="T18" fmla="*/ 171 w 431"/>
                  <a:gd name="T19" fmla="*/ 235 h 380"/>
                  <a:gd name="T20" fmla="*/ 260 w 431"/>
                  <a:gd name="T21" fmla="*/ 235 h 380"/>
                  <a:gd name="T22" fmla="*/ 283 w 431"/>
                  <a:gd name="T23" fmla="*/ 258 h 380"/>
                  <a:gd name="T24" fmla="*/ 283 w 431"/>
                  <a:gd name="T25" fmla="*/ 357 h 380"/>
                  <a:gd name="T26" fmla="*/ 307 w 431"/>
                  <a:gd name="T27" fmla="*/ 380 h 380"/>
                  <a:gd name="T28" fmla="*/ 407 w 431"/>
                  <a:gd name="T29" fmla="*/ 380 h 380"/>
                  <a:gd name="T30" fmla="*/ 431 w 431"/>
                  <a:gd name="T31" fmla="*/ 357 h 380"/>
                  <a:gd name="T32" fmla="*/ 431 w 431"/>
                  <a:gd name="T33" fmla="*/ 142 h 380"/>
                  <a:gd name="T34" fmla="*/ 410 w 431"/>
                  <a:gd name="T35" fmla="*/ 107 h 380"/>
                  <a:gd name="T36" fmla="*/ 231 w 431"/>
                  <a:gd name="T37" fmla="*/ 6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380">
                    <a:moveTo>
                      <a:pt x="231" y="6"/>
                    </a:moveTo>
                    <a:cubicBezTo>
                      <a:pt x="220" y="0"/>
                      <a:pt x="201" y="0"/>
                      <a:pt x="190" y="7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9" y="113"/>
                      <a:pt x="0" y="129"/>
                      <a:pt x="0" y="142"/>
                    </a:cubicBezTo>
                    <a:cubicBezTo>
                      <a:pt x="0" y="357"/>
                      <a:pt x="0" y="357"/>
                      <a:pt x="0" y="357"/>
                    </a:cubicBezTo>
                    <a:cubicBezTo>
                      <a:pt x="0" y="370"/>
                      <a:pt x="10" y="380"/>
                      <a:pt x="24" y="380"/>
                    </a:cubicBezTo>
                    <a:cubicBezTo>
                      <a:pt x="124" y="380"/>
                      <a:pt x="124" y="380"/>
                      <a:pt x="124" y="380"/>
                    </a:cubicBezTo>
                    <a:cubicBezTo>
                      <a:pt x="137" y="380"/>
                      <a:pt x="148" y="370"/>
                      <a:pt x="148" y="357"/>
                    </a:cubicBezTo>
                    <a:cubicBezTo>
                      <a:pt x="148" y="258"/>
                      <a:pt x="148" y="258"/>
                      <a:pt x="148" y="258"/>
                    </a:cubicBezTo>
                    <a:cubicBezTo>
                      <a:pt x="148" y="245"/>
                      <a:pt x="158" y="235"/>
                      <a:pt x="171" y="235"/>
                    </a:cubicBezTo>
                    <a:cubicBezTo>
                      <a:pt x="260" y="235"/>
                      <a:pt x="260" y="235"/>
                      <a:pt x="260" y="235"/>
                    </a:cubicBezTo>
                    <a:cubicBezTo>
                      <a:pt x="273" y="235"/>
                      <a:pt x="283" y="245"/>
                      <a:pt x="283" y="258"/>
                    </a:cubicBezTo>
                    <a:cubicBezTo>
                      <a:pt x="283" y="357"/>
                      <a:pt x="283" y="357"/>
                      <a:pt x="283" y="357"/>
                    </a:cubicBezTo>
                    <a:cubicBezTo>
                      <a:pt x="283" y="370"/>
                      <a:pt x="294" y="380"/>
                      <a:pt x="307" y="380"/>
                    </a:cubicBezTo>
                    <a:cubicBezTo>
                      <a:pt x="407" y="380"/>
                      <a:pt x="407" y="380"/>
                      <a:pt x="407" y="380"/>
                    </a:cubicBezTo>
                    <a:cubicBezTo>
                      <a:pt x="420" y="380"/>
                      <a:pt x="431" y="370"/>
                      <a:pt x="431" y="357"/>
                    </a:cubicBezTo>
                    <a:cubicBezTo>
                      <a:pt x="431" y="142"/>
                      <a:pt x="431" y="142"/>
                      <a:pt x="431" y="142"/>
                    </a:cubicBezTo>
                    <a:cubicBezTo>
                      <a:pt x="431" y="129"/>
                      <a:pt x="422" y="113"/>
                      <a:pt x="410" y="107"/>
                    </a:cubicBezTo>
                    <a:lnTo>
                      <a:pt x="23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" name="Freeform 3768"/>
              <p:cNvSpPr/>
              <p:nvPr/>
            </p:nvSpPr>
            <p:spPr bwMode="auto">
              <a:xfrm>
                <a:off x="2162176" y="-104775"/>
                <a:ext cx="1655763" cy="552450"/>
              </a:xfrm>
              <a:custGeom>
                <a:avLst/>
                <a:gdLst>
                  <a:gd name="T0" fmla="*/ 516 w 521"/>
                  <a:gd name="T1" fmla="*/ 165 h 174"/>
                  <a:gd name="T2" fmla="*/ 487 w 521"/>
                  <a:gd name="T3" fmla="*/ 167 h 174"/>
                  <a:gd name="T4" fmla="*/ 276 w 521"/>
                  <a:gd name="T5" fmla="*/ 45 h 174"/>
                  <a:gd name="T6" fmla="*/ 235 w 521"/>
                  <a:gd name="T7" fmla="*/ 45 h 174"/>
                  <a:gd name="T8" fmla="*/ 34 w 521"/>
                  <a:gd name="T9" fmla="*/ 167 h 174"/>
                  <a:gd name="T10" fmla="*/ 5 w 521"/>
                  <a:gd name="T11" fmla="*/ 165 h 174"/>
                  <a:gd name="T12" fmla="*/ 16 w 521"/>
                  <a:gd name="T13" fmla="*/ 138 h 174"/>
                  <a:gd name="T14" fmla="*/ 235 w 521"/>
                  <a:gd name="T15" fmla="*/ 7 h 174"/>
                  <a:gd name="T16" fmla="*/ 276 w 521"/>
                  <a:gd name="T17" fmla="*/ 6 h 174"/>
                  <a:gd name="T18" fmla="*/ 504 w 521"/>
                  <a:gd name="T19" fmla="*/ 139 h 174"/>
                  <a:gd name="T20" fmla="*/ 516 w 521"/>
                  <a:gd name="T21" fmla="*/ 16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1" h="174">
                    <a:moveTo>
                      <a:pt x="516" y="165"/>
                    </a:moveTo>
                    <a:cubicBezTo>
                      <a:pt x="512" y="173"/>
                      <a:pt x="499" y="174"/>
                      <a:pt x="487" y="167"/>
                    </a:cubicBezTo>
                    <a:cubicBezTo>
                      <a:pt x="276" y="45"/>
                      <a:pt x="276" y="45"/>
                      <a:pt x="276" y="45"/>
                    </a:cubicBezTo>
                    <a:cubicBezTo>
                      <a:pt x="265" y="38"/>
                      <a:pt x="247" y="38"/>
                      <a:pt x="235" y="45"/>
                    </a:cubicBezTo>
                    <a:cubicBezTo>
                      <a:pt x="34" y="167"/>
                      <a:pt x="34" y="167"/>
                      <a:pt x="34" y="167"/>
                    </a:cubicBezTo>
                    <a:cubicBezTo>
                      <a:pt x="22" y="174"/>
                      <a:pt x="9" y="173"/>
                      <a:pt x="5" y="165"/>
                    </a:cubicBezTo>
                    <a:cubicBezTo>
                      <a:pt x="0" y="157"/>
                      <a:pt x="5" y="145"/>
                      <a:pt x="16" y="138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46" y="0"/>
                      <a:pt x="265" y="0"/>
                      <a:pt x="276" y="6"/>
                    </a:cubicBezTo>
                    <a:cubicBezTo>
                      <a:pt x="504" y="139"/>
                      <a:pt x="504" y="139"/>
                      <a:pt x="504" y="139"/>
                    </a:cubicBezTo>
                    <a:cubicBezTo>
                      <a:pt x="515" y="145"/>
                      <a:pt x="521" y="157"/>
                      <a:pt x="516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43187" y="3484063"/>
              <a:ext cx="547922" cy="530682"/>
              <a:chOff x="6557963" y="4448176"/>
              <a:chExt cx="706438" cy="684213"/>
            </a:xfrm>
            <a:solidFill>
              <a:srgbClr val="FF5D92"/>
            </a:solidFill>
          </p:grpSpPr>
          <p:sp>
            <p:nvSpPr>
              <p:cNvPr id="9" name="Freeform 54"/>
              <p:cNvSpPr>
                <a:spLocks noEditPoints="1"/>
              </p:cNvSpPr>
              <p:nvPr/>
            </p:nvSpPr>
            <p:spPr bwMode="auto">
              <a:xfrm>
                <a:off x="6557963" y="4448176"/>
                <a:ext cx="706438" cy="684213"/>
              </a:xfrm>
              <a:custGeom>
                <a:avLst/>
                <a:gdLst>
                  <a:gd name="T0" fmla="*/ 154 w 242"/>
                  <a:gd name="T1" fmla="*/ 0 h 234"/>
                  <a:gd name="T2" fmla="*/ 97 w 242"/>
                  <a:gd name="T3" fmla="*/ 24 h 234"/>
                  <a:gd name="T4" fmla="*/ 85 w 242"/>
                  <a:gd name="T5" fmla="*/ 121 h 234"/>
                  <a:gd name="T6" fmla="*/ 86 w 242"/>
                  <a:gd name="T7" fmla="*/ 124 h 234"/>
                  <a:gd name="T8" fmla="*/ 4 w 242"/>
                  <a:gd name="T9" fmla="*/ 205 h 234"/>
                  <a:gd name="T10" fmla="*/ 0 w 242"/>
                  <a:gd name="T11" fmla="*/ 214 h 234"/>
                  <a:gd name="T12" fmla="*/ 7 w 242"/>
                  <a:gd name="T13" fmla="*/ 227 h 234"/>
                  <a:gd name="T14" fmla="*/ 20 w 242"/>
                  <a:gd name="T15" fmla="*/ 234 h 234"/>
                  <a:gd name="T16" fmla="*/ 30 w 242"/>
                  <a:gd name="T17" fmla="*/ 230 h 234"/>
                  <a:gd name="T18" fmla="*/ 111 w 242"/>
                  <a:gd name="T19" fmla="*/ 149 h 234"/>
                  <a:gd name="T20" fmla="*/ 113 w 242"/>
                  <a:gd name="T21" fmla="*/ 150 h 234"/>
                  <a:gd name="T22" fmla="*/ 154 w 242"/>
                  <a:gd name="T23" fmla="*/ 161 h 234"/>
                  <a:gd name="T24" fmla="*/ 154 w 242"/>
                  <a:gd name="T25" fmla="*/ 161 h 234"/>
                  <a:gd name="T26" fmla="*/ 211 w 242"/>
                  <a:gd name="T27" fmla="*/ 137 h 234"/>
                  <a:gd name="T28" fmla="*/ 211 w 242"/>
                  <a:gd name="T29" fmla="*/ 24 h 234"/>
                  <a:gd name="T30" fmla="*/ 154 w 242"/>
                  <a:gd name="T31" fmla="*/ 0 h 234"/>
                  <a:gd name="T32" fmla="*/ 154 w 242"/>
                  <a:gd name="T33" fmla="*/ 137 h 234"/>
                  <a:gd name="T34" fmla="*/ 97 w 242"/>
                  <a:gd name="T35" fmla="*/ 81 h 234"/>
                  <a:gd name="T36" fmla="*/ 154 w 242"/>
                  <a:gd name="T37" fmla="*/ 24 h 234"/>
                  <a:gd name="T38" fmla="*/ 154 w 242"/>
                  <a:gd name="T39" fmla="*/ 24 h 234"/>
                  <a:gd name="T40" fmla="*/ 211 w 242"/>
                  <a:gd name="T41" fmla="*/ 81 h 234"/>
                  <a:gd name="T42" fmla="*/ 154 w 242"/>
                  <a:gd name="T43" fmla="*/ 13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2" h="234">
                    <a:moveTo>
                      <a:pt x="154" y="0"/>
                    </a:moveTo>
                    <a:cubicBezTo>
                      <a:pt x="133" y="0"/>
                      <a:pt x="112" y="8"/>
                      <a:pt x="97" y="24"/>
                    </a:cubicBezTo>
                    <a:cubicBezTo>
                      <a:pt x="71" y="50"/>
                      <a:pt x="66" y="90"/>
                      <a:pt x="85" y="121"/>
                    </a:cubicBezTo>
                    <a:cubicBezTo>
                      <a:pt x="86" y="124"/>
                      <a:pt x="86" y="124"/>
                      <a:pt x="86" y="124"/>
                    </a:cubicBezTo>
                    <a:cubicBezTo>
                      <a:pt x="4" y="205"/>
                      <a:pt x="4" y="205"/>
                      <a:pt x="4" y="205"/>
                    </a:cubicBezTo>
                    <a:cubicBezTo>
                      <a:pt x="4" y="205"/>
                      <a:pt x="1" y="209"/>
                      <a:pt x="0" y="214"/>
                    </a:cubicBezTo>
                    <a:cubicBezTo>
                      <a:pt x="0" y="218"/>
                      <a:pt x="3" y="222"/>
                      <a:pt x="7" y="227"/>
                    </a:cubicBezTo>
                    <a:cubicBezTo>
                      <a:pt x="11" y="231"/>
                      <a:pt x="16" y="234"/>
                      <a:pt x="20" y="234"/>
                    </a:cubicBezTo>
                    <a:cubicBezTo>
                      <a:pt x="26" y="234"/>
                      <a:pt x="30" y="230"/>
                      <a:pt x="30" y="230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26" y="157"/>
                      <a:pt x="140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6" y="161"/>
                      <a:pt x="196" y="153"/>
                      <a:pt x="211" y="137"/>
                    </a:cubicBezTo>
                    <a:cubicBezTo>
                      <a:pt x="242" y="106"/>
                      <a:pt x="242" y="55"/>
                      <a:pt x="211" y="24"/>
                    </a:cubicBezTo>
                    <a:cubicBezTo>
                      <a:pt x="196" y="8"/>
                      <a:pt x="176" y="0"/>
                      <a:pt x="154" y="0"/>
                    </a:cubicBezTo>
                    <a:close/>
                    <a:moveTo>
                      <a:pt x="154" y="137"/>
                    </a:moveTo>
                    <a:cubicBezTo>
                      <a:pt x="123" y="137"/>
                      <a:pt x="97" y="112"/>
                      <a:pt x="97" y="81"/>
                    </a:cubicBezTo>
                    <a:cubicBezTo>
                      <a:pt x="97" y="49"/>
                      <a:pt x="123" y="24"/>
                      <a:pt x="154" y="24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85" y="24"/>
                      <a:pt x="211" y="49"/>
                      <a:pt x="211" y="81"/>
                    </a:cubicBezTo>
                    <a:cubicBezTo>
                      <a:pt x="211" y="112"/>
                      <a:pt x="185" y="137"/>
                      <a:pt x="15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Freeform 55"/>
              <p:cNvSpPr/>
              <p:nvPr/>
            </p:nvSpPr>
            <p:spPr bwMode="auto">
              <a:xfrm>
                <a:off x="6919913" y="4608513"/>
                <a:ext cx="173038" cy="173038"/>
              </a:xfrm>
              <a:custGeom>
                <a:avLst/>
                <a:gdLst>
                  <a:gd name="T0" fmla="*/ 40 w 109"/>
                  <a:gd name="T1" fmla="*/ 109 h 109"/>
                  <a:gd name="T2" fmla="*/ 68 w 109"/>
                  <a:gd name="T3" fmla="*/ 109 h 109"/>
                  <a:gd name="T4" fmla="*/ 68 w 109"/>
                  <a:gd name="T5" fmla="*/ 69 h 109"/>
                  <a:gd name="T6" fmla="*/ 109 w 109"/>
                  <a:gd name="T7" fmla="*/ 69 h 109"/>
                  <a:gd name="T8" fmla="*/ 109 w 109"/>
                  <a:gd name="T9" fmla="*/ 41 h 109"/>
                  <a:gd name="T10" fmla="*/ 68 w 109"/>
                  <a:gd name="T11" fmla="*/ 41 h 109"/>
                  <a:gd name="T12" fmla="*/ 68 w 109"/>
                  <a:gd name="T13" fmla="*/ 0 h 109"/>
                  <a:gd name="T14" fmla="*/ 40 w 109"/>
                  <a:gd name="T15" fmla="*/ 0 h 109"/>
                  <a:gd name="T16" fmla="*/ 40 w 109"/>
                  <a:gd name="T17" fmla="*/ 41 h 109"/>
                  <a:gd name="T18" fmla="*/ 0 w 109"/>
                  <a:gd name="T19" fmla="*/ 41 h 109"/>
                  <a:gd name="T20" fmla="*/ 0 w 109"/>
                  <a:gd name="T21" fmla="*/ 69 h 109"/>
                  <a:gd name="T22" fmla="*/ 40 w 109"/>
                  <a:gd name="T23" fmla="*/ 69 h 109"/>
                  <a:gd name="T24" fmla="*/ 40 w 109"/>
                  <a:gd name="T25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9" h="109">
                    <a:moveTo>
                      <a:pt x="40" y="109"/>
                    </a:moveTo>
                    <a:lnTo>
                      <a:pt x="68" y="109"/>
                    </a:lnTo>
                    <a:lnTo>
                      <a:pt x="68" y="69"/>
                    </a:lnTo>
                    <a:lnTo>
                      <a:pt x="109" y="69"/>
                    </a:lnTo>
                    <a:lnTo>
                      <a:pt x="109" y="41"/>
                    </a:lnTo>
                    <a:lnTo>
                      <a:pt x="68" y="41"/>
                    </a:lnTo>
                    <a:lnTo>
                      <a:pt x="68" y="0"/>
                    </a:ln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69"/>
                    </a:lnTo>
                    <a:lnTo>
                      <a:pt x="40" y="69"/>
                    </a:lnTo>
                    <a:lnTo>
                      <a:pt x="40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089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" name="Freeform 123"/>
            <p:cNvSpPr>
              <a:spLocks noEditPoints="1"/>
            </p:cNvSpPr>
            <p:nvPr/>
          </p:nvSpPr>
          <p:spPr bwMode="auto">
            <a:xfrm>
              <a:off x="1144447" y="4961144"/>
              <a:ext cx="543020" cy="582546"/>
            </a:xfrm>
            <a:custGeom>
              <a:avLst/>
              <a:gdLst>
                <a:gd name="T0" fmla="*/ 173 w 186"/>
                <a:gd name="T1" fmla="*/ 88 h 200"/>
                <a:gd name="T2" fmla="*/ 112 w 186"/>
                <a:gd name="T3" fmla="*/ 36 h 200"/>
                <a:gd name="T4" fmla="*/ 146 w 186"/>
                <a:gd name="T5" fmla="*/ 18 h 200"/>
                <a:gd name="T6" fmla="*/ 186 w 186"/>
                <a:gd name="T7" fmla="*/ 59 h 200"/>
                <a:gd name="T8" fmla="*/ 173 w 186"/>
                <a:gd name="T9" fmla="*/ 88 h 200"/>
                <a:gd name="T10" fmla="*/ 95 w 186"/>
                <a:gd name="T11" fmla="*/ 20 h 200"/>
                <a:gd name="T12" fmla="*/ 95 w 186"/>
                <a:gd name="T13" fmla="*/ 45 h 200"/>
                <a:gd name="T14" fmla="*/ 165 w 186"/>
                <a:gd name="T15" fmla="*/ 118 h 200"/>
                <a:gd name="T16" fmla="*/ 151 w 186"/>
                <a:gd name="T17" fmla="*/ 162 h 200"/>
                <a:gd name="T18" fmla="*/ 168 w 186"/>
                <a:gd name="T19" fmla="*/ 191 h 200"/>
                <a:gd name="T20" fmla="*/ 154 w 186"/>
                <a:gd name="T21" fmla="*/ 199 h 200"/>
                <a:gd name="T22" fmla="*/ 139 w 186"/>
                <a:gd name="T23" fmla="*/ 174 h 200"/>
                <a:gd name="T24" fmla="*/ 92 w 186"/>
                <a:gd name="T25" fmla="*/ 191 h 200"/>
                <a:gd name="T26" fmla="*/ 46 w 186"/>
                <a:gd name="T27" fmla="*/ 174 h 200"/>
                <a:gd name="T28" fmla="*/ 31 w 186"/>
                <a:gd name="T29" fmla="*/ 200 h 200"/>
                <a:gd name="T30" fmla="*/ 17 w 186"/>
                <a:gd name="T31" fmla="*/ 192 h 200"/>
                <a:gd name="T32" fmla="*/ 34 w 186"/>
                <a:gd name="T33" fmla="*/ 162 h 200"/>
                <a:gd name="T34" fmla="*/ 19 w 186"/>
                <a:gd name="T35" fmla="*/ 118 h 200"/>
                <a:gd name="T36" fmla="*/ 89 w 186"/>
                <a:gd name="T37" fmla="*/ 45 h 200"/>
                <a:gd name="T38" fmla="*/ 89 w 186"/>
                <a:gd name="T39" fmla="*/ 20 h 200"/>
                <a:gd name="T40" fmla="*/ 82 w 186"/>
                <a:gd name="T41" fmla="*/ 10 h 200"/>
                <a:gd name="T42" fmla="*/ 92 w 186"/>
                <a:gd name="T43" fmla="*/ 0 h 200"/>
                <a:gd name="T44" fmla="*/ 102 w 186"/>
                <a:gd name="T45" fmla="*/ 10 h 200"/>
                <a:gd name="T46" fmla="*/ 95 w 186"/>
                <a:gd name="T47" fmla="*/ 20 h 200"/>
                <a:gd name="T48" fmla="*/ 36 w 186"/>
                <a:gd name="T49" fmla="*/ 118 h 200"/>
                <a:gd name="T50" fmla="*/ 92 w 186"/>
                <a:gd name="T51" fmla="*/ 175 h 200"/>
                <a:gd name="T52" fmla="*/ 149 w 186"/>
                <a:gd name="T53" fmla="*/ 118 h 200"/>
                <a:gd name="T54" fmla="*/ 92 w 186"/>
                <a:gd name="T55" fmla="*/ 61 h 200"/>
                <a:gd name="T56" fmla="*/ 36 w 186"/>
                <a:gd name="T57" fmla="*/ 118 h 200"/>
                <a:gd name="T58" fmla="*/ 109 w 186"/>
                <a:gd name="T59" fmla="*/ 130 h 200"/>
                <a:gd name="T60" fmla="*/ 89 w 186"/>
                <a:gd name="T61" fmla="*/ 130 h 200"/>
                <a:gd name="T62" fmla="*/ 82 w 186"/>
                <a:gd name="T63" fmla="*/ 124 h 200"/>
                <a:gd name="T64" fmla="*/ 82 w 186"/>
                <a:gd name="T65" fmla="*/ 96 h 200"/>
                <a:gd name="T66" fmla="*/ 89 w 186"/>
                <a:gd name="T67" fmla="*/ 90 h 200"/>
                <a:gd name="T68" fmla="*/ 96 w 186"/>
                <a:gd name="T69" fmla="*/ 96 h 200"/>
                <a:gd name="T70" fmla="*/ 96 w 186"/>
                <a:gd name="T71" fmla="*/ 117 h 200"/>
                <a:gd name="T72" fmla="*/ 109 w 186"/>
                <a:gd name="T73" fmla="*/ 117 h 200"/>
                <a:gd name="T74" fmla="*/ 116 w 186"/>
                <a:gd name="T75" fmla="*/ 124 h 200"/>
                <a:gd name="T76" fmla="*/ 109 w 186"/>
                <a:gd name="T77" fmla="*/ 130 h 200"/>
                <a:gd name="T78" fmla="*/ 12 w 186"/>
                <a:gd name="T79" fmla="*/ 88 h 200"/>
                <a:gd name="T80" fmla="*/ 0 w 186"/>
                <a:gd name="T81" fmla="*/ 59 h 200"/>
                <a:gd name="T82" fmla="*/ 40 w 186"/>
                <a:gd name="T83" fmla="*/ 18 h 200"/>
                <a:gd name="T84" fmla="*/ 73 w 186"/>
                <a:gd name="T85" fmla="*/ 36 h 200"/>
                <a:gd name="T86" fmla="*/ 12 w 186"/>
                <a:gd name="T87" fmla="*/ 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00">
                  <a:moveTo>
                    <a:pt x="173" y="88"/>
                  </a:moveTo>
                  <a:cubicBezTo>
                    <a:pt x="164" y="62"/>
                    <a:pt x="141" y="42"/>
                    <a:pt x="112" y="36"/>
                  </a:cubicBezTo>
                  <a:cubicBezTo>
                    <a:pt x="120" y="25"/>
                    <a:pt x="132" y="18"/>
                    <a:pt x="146" y="18"/>
                  </a:cubicBezTo>
                  <a:cubicBezTo>
                    <a:pt x="168" y="18"/>
                    <a:pt x="186" y="36"/>
                    <a:pt x="186" y="59"/>
                  </a:cubicBezTo>
                  <a:cubicBezTo>
                    <a:pt x="186" y="70"/>
                    <a:pt x="181" y="81"/>
                    <a:pt x="173" y="88"/>
                  </a:cubicBezTo>
                  <a:close/>
                  <a:moveTo>
                    <a:pt x="95" y="20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134" y="47"/>
                    <a:pt x="165" y="79"/>
                    <a:pt x="165" y="118"/>
                  </a:cubicBezTo>
                  <a:cubicBezTo>
                    <a:pt x="165" y="134"/>
                    <a:pt x="160" y="150"/>
                    <a:pt x="151" y="16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54" y="199"/>
                    <a:pt x="154" y="199"/>
                    <a:pt x="154" y="199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26" y="185"/>
                    <a:pt x="110" y="191"/>
                    <a:pt x="92" y="191"/>
                  </a:cubicBezTo>
                  <a:cubicBezTo>
                    <a:pt x="75" y="191"/>
                    <a:pt x="58" y="185"/>
                    <a:pt x="46" y="174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17" y="192"/>
                    <a:pt x="17" y="192"/>
                    <a:pt x="17" y="192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25" y="150"/>
                    <a:pt x="19" y="135"/>
                    <a:pt x="19" y="118"/>
                  </a:cubicBezTo>
                  <a:cubicBezTo>
                    <a:pt x="19" y="79"/>
                    <a:pt x="50" y="47"/>
                    <a:pt x="89" y="45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5" y="18"/>
                    <a:pt x="82" y="15"/>
                    <a:pt x="82" y="10"/>
                  </a:cubicBezTo>
                  <a:cubicBezTo>
                    <a:pt x="82" y="5"/>
                    <a:pt x="86" y="0"/>
                    <a:pt x="92" y="0"/>
                  </a:cubicBezTo>
                  <a:cubicBezTo>
                    <a:pt x="98" y="0"/>
                    <a:pt x="102" y="5"/>
                    <a:pt x="102" y="10"/>
                  </a:cubicBezTo>
                  <a:cubicBezTo>
                    <a:pt x="102" y="15"/>
                    <a:pt x="99" y="18"/>
                    <a:pt x="95" y="20"/>
                  </a:cubicBezTo>
                  <a:close/>
                  <a:moveTo>
                    <a:pt x="36" y="118"/>
                  </a:moveTo>
                  <a:cubicBezTo>
                    <a:pt x="36" y="149"/>
                    <a:pt x="61" y="175"/>
                    <a:pt x="92" y="175"/>
                  </a:cubicBezTo>
                  <a:cubicBezTo>
                    <a:pt x="124" y="175"/>
                    <a:pt x="149" y="149"/>
                    <a:pt x="149" y="118"/>
                  </a:cubicBezTo>
                  <a:cubicBezTo>
                    <a:pt x="149" y="87"/>
                    <a:pt x="124" y="61"/>
                    <a:pt x="92" y="61"/>
                  </a:cubicBezTo>
                  <a:cubicBezTo>
                    <a:pt x="61" y="61"/>
                    <a:pt x="36" y="87"/>
                    <a:pt x="36" y="118"/>
                  </a:cubicBezTo>
                  <a:close/>
                  <a:moveTo>
                    <a:pt x="109" y="130"/>
                  </a:moveTo>
                  <a:cubicBezTo>
                    <a:pt x="89" y="130"/>
                    <a:pt x="89" y="130"/>
                    <a:pt x="89" y="130"/>
                  </a:cubicBezTo>
                  <a:cubicBezTo>
                    <a:pt x="85" y="130"/>
                    <a:pt x="82" y="127"/>
                    <a:pt x="82" y="124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3"/>
                    <a:pt x="85" y="90"/>
                    <a:pt x="89" y="90"/>
                  </a:cubicBezTo>
                  <a:cubicBezTo>
                    <a:pt x="93" y="90"/>
                    <a:pt x="96" y="93"/>
                    <a:pt x="96" y="96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3" y="117"/>
                    <a:pt x="116" y="120"/>
                    <a:pt x="116" y="124"/>
                  </a:cubicBezTo>
                  <a:cubicBezTo>
                    <a:pt x="116" y="127"/>
                    <a:pt x="113" y="130"/>
                    <a:pt x="109" y="130"/>
                  </a:cubicBezTo>
                  <a:close/>
                  <a:moveTo>
                    <a:pt x="12" y="88"/>
                  </a:moveTo>
                  <a:cubicBezTo>
                    <a:pt x="4" y="81"/>
                    <a:pt x="0" y="70"/>
                    <a:pt x="0" y="59"/>
                  </a:cubicBezTo>
                  <a:cubicBezTo>
                    <a:pt x="0" y="36"/>
                    <a:pt x="18" y="18"/>
                    <a:pt x="40" y="18"/>
                  </a:cubicBezTo>
                  <a:cubicBezTo>
                    <a:pt x="54" y="18"/>
                    <a:pt x="66" y="25"/>
                    <a:pt x="73" y="36"/>
                  </a:cubicBezTo>
                  <a:cubicBezTo>
                    <a:pt x="45" y="42"/>
                    <a:pt x="22" y="62"/>
                    <a:pt x="12" y="8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0" t="36831"/>
          <a:stretch>
            <a:fillRect/>
          </a:stretch>
        </p:blipFill>
        <p:spPr>
          <a:xfrm>
            <a:off x="2116192" y="244193"/>
            <a:ext cx="1520716" cy="146810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423285" y="302895"/>
            <a:ext cx="25546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94690">
              <a:lnSpc>
                <a:spcPct val="150000"/>
              </a:lnSpc>
            </a:pPr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DataInventoryThread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t="19099" r="16150" b="75017"/>
          <a:stretch>
            <a:fillRect/>
          </a:stretch>
        </p:blipFill>
        <p:spPr>
          <a:xfrm>
            <a:off x="3530495" y="746075"/>
            <a:ext cx="2381794" cy="3465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t="19099" r="16150" b="75017"/>
          <a:stretch>
            <a:fillRect/>
          </a:stretch>
        </p:blipFill>
        <p:spPr>
          <a:xfrm>
            <a:off x="2942295" y="1029969"/>
            <a:ext cx="1779097" cy="2588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30600" y="1289050"/>
            <a:ext cx="787590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public class DataInventoryThread implements Runnable {</a:t>
            </a:r>
          </a:p>
          <a:p>
            <a:r>
              <a:rPr lang="en-US"/>
              <a:t>    private static final String FILENAME = "C:\\Users\\Lenovo\\Desktop\\2018Spring\\Java\\Project\\InventoryList.txt";</a:t>
            </a:r>
          </a:p>
          <a:p>
            <a:r>
              <a:rPr lang="en-US"/>
              <a:t>    public static void main(String[] args) {</a:t>
            </a:r>
          </a:p>
          <a:p>
            <a:r>
              <a:rPr lang="en-US"/>
              <a:t>        BufferedReader br = null;</a:t>
            </a:r>
          </a:p>
          <a:p>
            <a:r>
              <a:rPr lang="en-US"/>
              <a:t>        FileReader fr = null;</a:t>
            </a:r>
          </a:p>
          <a:p>
            <a:r>
              <a:rPr lang="en-US"/>
              <a:t>        List&lt;String&gt; InventoryList;</a:t>
            </a:r>
          </a:p>
          <a:p>
            <a:r>
              <a:rPr lang="en-US"/>
              <a:t>    private LinkedBlockingDeque&lt;DataInventory&gt; _Inventory;</a:t>
            </a:r>
          </a:p>
          <a:p>
            <a:r>
              <a:rPr lang="en-US"/>
              <a:t>    public DataInventoryThread(LinkedBlockingDeque&lt;DataInventory&gt; inventory){</a:t>
            </a:r>
          </a:p>
          <a:p>
            <a:r>
              <a:rPr lang="en-US"/>
              <a:t>        _Inventory = inventory;</a:t>
            </a:r>
          </a:p>
          <a:p>
            <a:r>
              <a:rPr lang="en-US"/>
              <a:t>    }</a:t>
            </a:r>
          </a:p>
          <a:p>
            <a:r>
              <a:rPr lang="en-US"/>
              <a:t>    @Override</a:t>
            </a:r>
          </a:p>
          <a:p>
            <a:r>
              <a:rPr lang="en-US"/>
              <a:t>    public void run() {</a:t>
            </a:r>
          </a:p>
          <a:p>
            <a:r>
              <a:rPr lang="en-US"/>
              <a:t>        while (true) {</a:t>
            </a:r>
          </a:p>
          <a:p>
            <a:r>
              <a:rPr lang="en-US"/>
              <a:t>            try {</a:t>
            </a:r>
          </a:p>
          <a:p>
            <a:r>
              <a:rPr lang="en-US"/>
              <a:t>                _Inventory.clear();</a:t>
            </a:r>
          </a:p>
          <a:p>
            <a:r>
              <a:rPr lang="en-US"/>
              <a:t>                for (int i = 0; i &lt; 50; i++) {</a:t>
            </a:r>
          </a:p>
          <a:p>
            <a:r>
              <a:rPr lang="en-US"/>
              <a:t>                    try {......}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9F5"/>
          </a:solidFill>
          <a:ln>
            <a:solidFill>
              <a:srgbClr val="F8F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9" b="21081"/>
          <a:stretch>
            <a:fillRect/>
          </a:stretch>
        </p:blipFill>
        <p:spPr>
          <a:xfrm>
            <a:off x="3494344" y="888768"/>
            <a:ext cx="5203311" cy="50804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23720" y="2598003"/>
            <a:ext cx="31445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4400" dirty="0">
                <a:solidFill>
                  <a:schemeClr val="tx1"/>
                </a:solidFill>
                <a:latin typeface="Algerian" panose="04020705040A02060702" pitchFamily="82" charset="0"/>
                <a:ea typeface="华文细黑" panose="02010600040101010101" pitchFamily="2" charset="-122"/>
              </a:rPr>
              <a:t>PART.03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06757" y="3338216"/>
            <a:ext cx="217848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en-US" altLang="zh-CN" sz="2800" b="1" dirty="0">
                <a:latin typeface="Cambria Math" panose="02040503050406030204" pitchFamily="18" charset="0"/>
                <a:ea typeface="微软雅黑" panose="020B0503020204020204" pitchFamily="34" charset="-122"/>
                <a:sym typeface="+mn-ea"/>
              </a:rPr>
              <a:t>Server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727</Words>
  <Application>Microsoft Macintosh PowerPoint</Application>
  <PresentationFormat>Widescreen</PresentationFormat>
  <Paragraphs>144</Paragraphs>
  <Slides>28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Algerian</vt:lpstr>
      <vt:lpstr>Bahnschrift</vt:lpstr>
      <vt:lpstr>微软雅黑</vt:lpstr>
      <vt:lpstr>黑体</vt:lpstr>
      <vt:lpstr>宋体</vt:lpstr>
      <vt:lpstr>华文细黑</vt:lpstr>
      <vt:lpstr>华文新魏</vt:lpstr>
      <vt:lpstr>WenQuanYi Micro Hei</vt:lpstr>
      <vt:lpstr>Arial</vt:lpstr>
      <vt:lpstr>Calibri</vt:lpstr>
      <vt:lpstr>Calibri Light</vt:lpstr>
      <vt:lpstr>Cambria Math</vt:lpstr>
      <vt:lpstr>Times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Yidi Xu</cp:lastModifiedBy>
  <cp:revision>71</cp:revision>
  <dcterms:created xsi:type="dcterms:W3CDTF">2017-12-07T09:02:00Z</dcterms:created>
  <dcterms:modified xsi:type="dcterms:W3CDTF">2018-04-20T16:21:24Z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